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12192000"/>
  <p:notesSz cx="6858000" cy="1857375"/>
  <p:embeddedFontLst>
    <p:embeddedFont>
      <p:font typeface="IBM Plex Mono SemiBold"/>
      <p:regular r:id="rId55"/>
      <p:bold r:id="rId56"/>
      <p:italic r:id="rId57"/>
      <p:boldItalic r:id="rId58"/>
    </p:embeddedFont>
    <p:embeddedFont>
      <p:font typeface="IBM Plex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433098-F30D-4B41-BC13-241E8B08B55F}">
  <a:tblStyle styleId="{BE433098-F30D-4B41-BC13-241E8B08B55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BMPlexMono-boldItalic.fntdata"/><Relationship Id="rId61" Type="http://schemas.openxmlformats.org/officeDocument/2006/relationships/font" Target="fonts/IBMPlexMon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IBMPlexMonoSemiBold-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IBMPlexMonoSemiBold-italic.fntdata"/><Relationship Id="rId12" Type="http://schemas.openxmlformats.org/officeDocument/2006/relationships/slide" Target="slides/slide6.xml"/><Relationship Id="rId56" Type="http://schemas.openxmlformats.org/officeDocument/2006/relationships/font" Target="fonts/IBMPlexMonoSemiBold-bold.fntdata"/><Relationship Id="rId15" Type="http://schemas.openxmlformats.org/officeDocument/2006/relationships/slide" Target="slides/slide9.xml"/><Relationship Id="rId59" Type="http://schemas.openxmlformats.org/officeDocument/2006/relationships/font" Target="fonts/IBMPlexMono-regular.fntdata"/><Relationship Id="rId14" Type="http://schemas.openxmlformats.org/officeDocument/2006/relationships/slide" Target="slides/slide8.xml"/><Relationship Id="rId58" Type="http://schemas.openxmlformats.org/officeDocument/2006/relationships/font" Target="fonts/IBMPlexMono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3" name="Google Shape;21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7" name="Google Shape;12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hyperlink" Target="https://github.com/singh-payal/Data-Science/blob/main/applied-data-science-capstone/01-data-collection-webscraping.ipynb" TargetMode="External"/><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hyperlink" Target="https://github.com/singh-payal/Data-Science/blob/main/applied-data-science-capstone/01-data-wrangling.ipynb" TargetMode="External"/><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https://github.com/singh-payal/Data-Science/blob/main/applied-data-science-capstone/02-eda-dataviz.ipynb" TargetMode="External"/><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hyperlink" Target="https://github.com/singh-payal/Data-Science/blob/main/applied-data-science-capstone/02-eda-sql.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s://github.com/singh-payal/Data-Science/blob/main/applied-data-science-capstone/03-folium-map.ipynb" TargetMode="Externa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hyperlink" Target="https://github.com/singh-payal/Data-Science/blob/main/applied-data-science-capstone/03-dash-app.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hyperlink" Target="https://github.com/singh-payal/Data-Science/blob/main/applied-data-science-capstone/04-predictive-models.ipynb" TargetMode="External"/><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hyperlink" Target="https://docs.spacexdata.com/" TargetMode="External"/><Relationship Id="rId9" Type="http://schemas.openxmlformats.org/officeDocument/2006/relationships/hyperlink" Target="https://cf-courses-data.s3.us.cloud-object-storage.appdomain.cloud/IBM-DS0321EN-SkillsNetwork/datasets/spacex_launch_dash.csv" TargetMode="External"/><Relationship Id="rId5" Type="http://schemas.openxmlformats.org/officeDocument/2006/relationships/hyperlink" Target="https://cf-courses-data.s3.us.cloud-object-storage.appdomain.cloud/IBM-DS0321EN-SkillsNetwork/datasets/dataset_part_1.cs" TargetMode="External"/><Relationship Id="rId6" Type="http://schemas.openxmlformats.org/officeDocument/2006/relationships/hyperlink" Target="https://en.wikipedia.org/w/index.php?title=List_of_Falcon_9_and_Falcon_Heavy_launches&amp;oldid=1027686922" TargetMode="External"/><Relationship Id="rId7" Type="http://schemas.openxmlformats.org/officeDocument/2006/relationships/hyperlink" Target="https://cf-courses-data.s3.us.cloud-object-storage.appdomain.cloud/IBM-DS0321EN-SkillsNetwork/datasets/dataset_part_2.cs" TargetMode="External"/><Relationship Id="rId8" Type="http://schemas.openxmlformats.org/officeDocument/2006/relationships/hyperlink" Target="https://cf-courses-data.s3.us.cloud-object-storage.appdomain.cloud/IBM-DS0321EN-SkillsNetwork/datasets/spacex_launch_geo.csv"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hyperlink" Target="https://docs.spacexdata.com/" TargetMode="External"/><Relationship Id="rId5"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hyperlink" Target="https://docs.spacexdata.com/" TargetMode="External"/><Relationship Id="rId5"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hyperlink" Target="https://github.com/singh-payal/Data-Science/blob/main/applied-data-science-capstone/01-data-collection-api.ipynb"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52" y="4568725"/>
            <a:ext cx="3824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Payal Singh</a:t>
            </a:r>
            <a:endParaRPr/>
          </a:p>
          <a:p>
            <a:pPr indent="0" lvl="0" marL="0" marR="0" rtl="0" algn="l">
              <a:spcBef>
                <a:spcPts val="0"/>
              </a:spcBef>
              <a:spcAft>
                <a:spcPts val="0"/>
              </a:spcAft>
              <a:buNone/>
            </a:pPr>
            <a:r>
              <a:rPr lang="en-US" sz="1800">
                <a:solidFill>
                  <a:schemeClr val="lt2"/>
                </a:solidFill>
              </a:rPr>
              <a:t>September</a:t>
            </a:r>
            <a:r>
              <a:rPr lang="en-US" sz="1800">
                <a:solidFill>
                  <a:schemeClr val="lt2"/>
                </a:solidFill>
              </a:rPr>
              <a:t> 23rd</a:t>
            </a:r>
            <a:r>
              <a:rPr lang="en-US" sz="1800">
                <a:solidFill>
                  <a:schemeClr val="lt2"/>
                </a:solidFill>
                <a:latin typeface="Arial"/>
                <a:ea typeface="Arial"/>
                <a:cs typeface="Arial"/>
                <a:sym typeface="Arial"/>
              </a:rPr>
              <a:t>, 2024</a:t>
            </a:r>
            <a:endParaRPr sz="1800">
              <a:solidFill>
                <a:schemeClr val="lt2"/>
              </a:solidFill>
              <a:latin typeface="Arial"/>
              <a:ea typeface="Arial"/>
              <a:cs typeface="Arial"/>
              <a:sym typeface="Arial"/>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p24"/>
          <p:cNvSpPr txBox="1"/>
          <p:nvPr>
            <p:ph idx="1" type="body"/>
          </p:nvPr>
        </p:nvSpPr>
        <p:spPr>
          <a:xfrm>
            <a:off x="922411" y="1755712"/>
            <a:ext cx="3932238" cy="4567491"/>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Web scraping workflow:</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Send HTTP Get to Falcon 9 Launch page at Wikipedia, to retrieve the HTML source</a:t>
            </a:r>
            <a:endParaRPr b="0" i="0" sz="1800" u="none" cap="none" strike="noStrike">
              <a:solidFill>
                <a:srgbClr val="292929"/>
              </a:solidFill>
              <a:latin typeface="Calibri"/>
              <a:ea typeface="Calibri"/>
              <a:cs typeface="Calibri"/>
              <a:sym typeface="Calibri"/>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Create a BeautifulSoup object to extract the tables containing launch data</a:t>
            </a:r>
            <a:endParaRPr b="0" i="0" sz="1800" u="none" cap="none" strike="noStrike">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Populate a Pandas DataFrame using the extracted columns</a:t>
            </a:r>
            <a:endParaRPr b="0" i="0" sz="1800" u="none" cap="none" strike="noStrike">
              <a:solidFill>
                <a:srgbClr val="292929"/>
              </a:solidFill>
              <a:latin typeface="Arial"/>
              <a:ea typeface="Arial"/>
              <a:cs typeface="Arial"/>
              <a:sym typeface="Arial"/>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latin typeface="Arial"/>
                <a:ea typeface="Arial"/>
                <a:cs typeface="Arial"/>
                <a:sym typeface="Arial"/>
                <a:hlinkClick r:id="rId4"/>
              </a:rPr>
              <a:t>Notebook (GitHub URL)</a:t>
            </a:r>
            <a:endParaRPr sz="2200">
              <a:solidFill>
                <a:srgbClr val="292929"/>
              </a:solidFill>
              <a:latin typeface="Arial"/>
              <a:ea typeface="Arial"/>
              <a:cs typeface="Arial"/>
              <a:sym typeface="Arial"/>
            </a:endParaRPr>
          </a:p>
        </p:txBody>
      </p:sp>
      <p:sp>
        <p:nvSpPr>
          <p:cNvPr id="153" name="Google Shape;153;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54" name="Google Shape;154;p24"/>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descr="A diagram of a flowchart" id="155" name="Google Shape;155;p24"/>
          <p:cNvPicPr preferRelativeResize="0"/>
          <p:nvPr/>
        </p:nvPicPr>
        <p:blipFill rotWithShape="1">
          <a:blip r:embed="rId5">
            <a:alphaModFix/>
          </a:blip>
          <a:srcRect b="0" l="0" r="0" t="0"/>
          <a:stretch/>
        </p:blipFill>
        <p:spPr>
          <a:xfrm>
            <a:off x="5340096" y="2125889"/>
            <a:ext cx="6096000" cy="35328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25"/>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Goals:</a:t>
            </a:r>
            <a:endParaRPr/>
          </a:p>
          <a:p>
            <a:pPr indent="-228600" lvl="1" marL="685800" marR="0" rtl="0" algn="l">
              <a:lnSpc>
                <a:spcPct val="90000"/>
              </a:lnSpc>
              <a:spcBef>
                <a:spcPts val="5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Use Exploratory Data Analysis (EDA) to find patterns in the data.</a:t>
            </a:r>
            <a:endParaRPr b="0" i="0" sz="1800" u="none" cap="none" strike="noStrike">
              <a:solidFill>
                <a:srgbClr val="292929"/>
              </a:solidFill>
              <a:latin typeface="Arial"/>
              <a:ea typeface="Arial"/>
              <a:cs typeface="Arial"/>
              <a:sym typeface="Arial"/>
            </a:endParaRPr>
          </a:p>
          <a:p>
            <a:pPr indent="-228600" lvl="1" marL="685800" marR="0" rtl="0" algn="l">
              <a:lnSpc>
                <a:spcPct val="90000"/>
              </a:lnSpc>
              <a:spcBef>
                <a:spcPts val="5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Determine the labels for training supervised models.</a:t>
            </a:r>
            <a:endParaRPr b="0" i="0" sz="1800" u="none" cap="none" strike="noStrike">
              <a:solidFill>
                <a:srgbClr val="292929"/>
              </a:solidFill>
              <a:latin typeface="Arial"/>
              <a:ea typeface="Arial"/>
              <a:cs typeface="Arial"/>
              <a:sym typeface="Arial"/>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Steps:</a:t>
            </a:r>
            <a:endParaRPr sz="2200">
              <a:solidFill>
                <a:srgbClr val="292929"/>
              </a:solidFill>
              <a:latin typeface="Arial"/>
              <a:ea typeface="Arial"/>
              <a:cs typeface="Arial"/>
              <a:sym typeface="Arial"/>
            </a:endParaRPr>
          </a:p>
          <a:p>
            <a:pPr indent="-228600" lvl="1" marL="685800" marR="0" rtl="0" algn="l">
              <a:lnSpc>
                <a:spcPct val="90000"/>
              </a:lnSpc>
              <a:spcBef>
                <a:spcPts val="5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Find missing values as a percentage of each attribute</a:t>
            </a:r>
            <a:endParaRPr b="0" i="0" sz="1800" u="none" cap="none" strike="noStrike">
              <a:solidFill>
                <a:srgbClr val="292929"/>
              </a:solidFill>
              <a:latin typeface="Arial"/>
              <a:ea typeface="Arial"/>
              <a:cs typeface="Arial"/>
              <a:sym typeface="Arial"/>
            </a:endParaRPr>
          </a:p>
          <a:p>
            <a:pPr indent="-228600" lvl="1" marL="685800" marR="0" rtl="0" algn="l">
              <a:lnSpc>
                <a:spcPct val="90000"/>
              </a:lnSpc>
              <a:spcBef>
                <a:spcPts val="5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Identify column types, numerical or categorical</a:t>
            </a:r>
            <a:endParaRPr b="0" i="0" sz="1800" u="none" cap="none" strike="noStrike">
              <a:solidFill>
                <a:srgbClr val="292929"/>
              </a:solidFill>
              <a:latin typeface="Arial"/>
              <a:ea typeface="Arial"/>
              <a:cs typeface="Arial"/>
              <a:sym typeface="Arial"/>
            </a:endParaRPr>
          </a:p>
          <a:p>
            <a:pPr indent="-228600" lvl="1" marL="685800" marR="0" rtl="0" algn="l">
              <a:lnSpc>
                <a:spcPct val="90000"/>
              </a:lnSpc>
              <a:spcBef>
                <a:spcPts val="5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Show launches per Launch Site</a:t>
            </a:r>
            <a:endParaRPr b="0" i="0" sz="1800" u="none" cap="none" strike="noStrike">
              <a:solidFill>
                <a:srgbClr val="292929"/>
              </a:solidFill>
              <a:latin typeface="Arial"/>
              <a:ea typeface="Arial"/>
              <a:cs typeface="Arial"/>
              <a:sym typeface="Arial"/>
            </a:endParaRPr>
          </a:p>
          <a:p>
            <a:pPr indent="-228600" lvl="1" marL="685800" marR="0" rtl="0" algn="l">
              <a:lnSpc>
                <a:spcPct val="90000"/>
              </a:lnSpc>
              <a:spcBef>
                <a:spcPts val="5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Show distribution of Orbit type in the data set</a:t>
            </a:r>
            <a:endParaRPr b="0" i="0" sz="1800" u="none" cap="none" strike="noStrike">
              <a:solidFill>
                <a:srgbClr val="292929"/>
              </a:solidFill>
              <a:latin typeface="Arial"/>
              <a:ea typeface="Arial"/>
              <a:cs typeface="Arial"/>
              <a:sym typeface="Arial"/>
            </a:endParaRPr>
          </a:p>
          <a:p>
            <a:pPr indent="-228600" lvl="1" marL="685800" marR="0" rtl="0" algn="l">
              <a:lnSpc>
                <a:spcPct val="90000"/>
              </a:lnSpc>
              <a:spcBef>
                <a:spcPts val="5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Explore outcomes, and group them by binary outcome (success or failure)</a:t>
            </a:r>
            <a:endParaRPr b="0" i="0" sz="1800" u="none" cap="none" strike="noStrike">
              <a:solidFill>
                <a:srgbClr val="292929"/>
              </a:solidFill>
              <a:latin typeface="Arial"/>
              <a:ea typeface="Arial"/>
              <a:cs typeface="Arial"/>
              <a:sym typeface="Arial"/>
            </a:endParaRPr>
          </a:p>
          <a:p>
            <a:pPr indent="-228600" lvl="1" marL="685800" marR="0" rtl="0" algn="l">
              <a:lnSpc>
                <a:spcPct val="90000"/>
              </a:lnSpc>
              <a:spcBef>
                <a:spcPts val="5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Store outcome as "Class" label, to be used as target value in training</a:t>
            </a:r>
            <a:endParaRPr b="0" i="0" sz="1800" u="none" cap="none" strike="noStrike">
              <a:solidFill>
                <a:srgbClr val="292929"/>
              </a:solidFill>
              <a:latin typeface="Arial"/>
              <a:ea typeface="Arial"/>
              <a:cs typeface="Arial"/>
              <a:sym typeface="Arial"/>
            </a:endParaRPr>
          </a:p>
          <a:p>
            <a:pPr indent="-114300" lvl="1" marL="685800" marR="0" rtl="0" algn="l">
              <a:lnSpc>
                <a:spcPct val="90000"/>
              </a:lnSpc>
              <a:spcBef>
                <a:spcPts val="500"/>
              </a:spcBef>
              <a:spcAft>
                <a:spcPts val="0"/>
              </a:spcAft>
              <a:buClr>
                <a:schemeClr val="dk1"/>
              </a:buClr>
              <a:buSzPts val="1800"/>
              <a:buFont typeface="Courier New"/>
              <a:buNone/>
            </a:pPr>
            <a:r>
              <a:t/>
            </a:r>
            <a:endParaRPr b="0" i="0" sz="1800" u="none" cap="none" strike="noStrike">
              <a:solidFill>
                <a:srgbClr val="292929"/>
              </a:solidFill>
              <a:latin typeface="Arial"/>
              <a:ea typeface="Arial"/>
              <a:cs typeface="Arial"/>
              <a:sym typeface="Arial"/>
            </a:endParaRPr>
          </a:p>
          <a:p>
            <a:pPr indent="-228600" lvl="0" marL="228600" marR="0" rtl="0" algn="l">
              <a:lnSpc>
                <a:spcPct val="90000"/>
              </a:lnSpc>
              <a:spcBef>
                <a:spcPts val="1000"/>
              </a:spcBef>
              <a:spcAft>
                <a:spcPts val="0"/>
              </a:spcAft>
              <a:buClr>
                <a:srgbClr val="292929"/>
              </a:buClr>
              <a:buSzPts val="2200"/>
              <a:buFont typeface="Arial"/>
              <a:buChar char="•"/>
            </a:pPr>
            <a:r>
              <a:rPr lang="en-US" sz="2200" u="sng">
                <a:solidFill>
                  <a:schemeClr val="hlink"/>
                </a:solidFill>
                <a:latin typeface="Arial"/>
                <a:ea typeface="Arial"/>
                <a:cs typeface="Arial"/>
                <a:sym typeface="Arial"/>
                <a:hlinkClick r:id="rId4"/>
              </a:rPr>
              <a:t>Notebook (GitHub URL)</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2" name="Google Shape;16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descr="A diagram of a data processing process&#10;&#10;Description automatically generated" id="163" name="Google Shape;163;p25"/>
          <p:cNvPicPr preferRelativeResize="0"/>
          <p:nvPr/>
        </p:nvPicPr>
        <p:blipFill rotWithShape="1">
          <a:blip r:embed="rId5">
            <a:alphaModFix/>
          </a:blip>
          <a:srcRect b="0" l="0" r="0" t="0"/>
          <a:stretch/>
        </p:blipFill>
        <p:spPr>
          <a:xfrm>
            <a:off x="9213914" y="2006537"/>
            <a:ext cx="2066925" cy="399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 name="Google Shape;169;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Visualize relationships to gain insight into the importance of each variable:</a:t>
            </a:r>
            <a:endParaRPr sz="1800">
              <a:solidFill>
                <a:srgbClr val="292929"/>
              </a:solidFill>
              <a:latin typeface="Calibri"/>
              <a:ea typeface="Calibri"/>
              <a:cs typeface="Calibri"/>
              <a:sym typeface="Calibri"/>
            </a:endParaRPr>
          </a:p>
          <a:p>
            <a:pPr indent="-228600" lvl="1" marL="685800" marR="0" rtl="0" algn="l">
              <a:lnSpc>
                <a:spcPct val="100000"/>
              </a:lnSpc>
              <a:spcBef>
                <a:spcPts val="700"/>
              </a:spcBef>
              <a:spcAft>
                <a:spcPts val="0"/>
              </a:spcAft>
              <a:buClr>
                <a:srgbClr val="292929"/>
              </a:buClr>
              <a:buSzPts val="1400"/>
              <a:buFont typeface="Courier New"/>
              <a:buChar char="o"/>
            </a:pPr>
            <a:r>
              <a:rPr b="0" i="0" lang="en-US" sz="1400" u="none" cap="none" strike="noStrike">
                <a:solidFill>
                  <a:srgbClr val="292929"/>
                </a:solidFill>
                <a:latin typeface="Arial"/>
                <a:ea typeface="Arial"/>
                <a:cs typeface="Arial"/>
                <a:sym typeface="Arial"/>
              </a:rPr>
              <a:t>Flight Number and Outcome</a:t>
            </a:r>
            <a:endParaRPr/>
          </a:p>
          <a:p>
            <a:pPr indent="-228600" lvl="1" marL="685800" marR="0" rtl="0" algn="l">
              <a:lnSpc>
                <a:spcPct val="100000"/>
              </a:lnSpc>
              <a:spcBef>
                <a:spcPts val="700"/>
              </a:spcBef>
              <a:spcAft>
                <a:spcPts val="0"/>
              </a:spcAft>
              <a:buClr>
                <a:srgbClr val="292929"/>
              </a:buClr>
              <a:buSzPts val="1400"/>
              <a:buFont typeface="Courier New"/>
              <a:buChar char="o"/>
            </a:pPr>
            <a:r>
              <a:rPr b="0" i="0" lang="en-US" sz="1400" u="none" cap="none" strike="noStrike">
                <a:solidFill>
                  <a:srgbClr val="292929"/>
                </a:solidFill>
                <a:latin typeface="Arial"/>
                <a:ea typeface="Arial"/>
                <a:cs typeface="Arial"/>
                <a:sym typeface="Arial"/>
              </a:rPr>
              <a:t>Flight Number and Launch Site</a:t>
            </a:r>
            <a:endParaRPr/>
          </a:p>
          <a:p>
            <a:pPr indent="-228600" lvl="1" marL="685800" marR="0" rtl="0" algn="l">
              <a:lnSpc>
                <a:spcPct val="100000"/>
              </a:lnSpc>
              <a:spcBef>
                <a:spcPts val="700"/>
              </a:spcBef>
              <a:spcAft>
                <a:spcPts val="0"/>
              </a:spcAft>
              <a:buClr>
                <a:srgbClr val="292929"/>
              </a:buClr>
              <a:buSzPts val="1400"/>
              <a:buFont typeface="Courier New"/>
              <a:buChar char="o"/>
            </a:pPr>
            <a:r>
              <a:rPr b="0" i="0" lang="en-US" sz="1400" u="none" cap="none" strike="noStrike">
                <a:solidFill>
                  <a:srgbClr val="292929"/>
                </a:solidFill>
                <a:latin typeface="Arial"/>
                <a:ea typeface="Arial"/>
                <a:cs typeface="Arial"/>
                <a:sym typeface="Arial"/>
              </a:rPr>
              <a:t>Payload and Launch Site</a:t>
            </a:r>
            <a:endParaRPr/>
          </a:p>
          <a:p>
            <a:pPr indent="-228600" lvl="1" marL="685800" marR="0" rtl="0" algn="l">
              <a:lnSpc>
                <a:spcPct val="100000"/>
              </a:lnSpc>
              <a:spcBef>
                <a:spcPts val="700"/>
              </a:spcBef>
              <a:spcAft>
                <a:spcPts val="0"/>
              </a:spcAft>
              <a:buClr>
                <a:srgbClr val="292929"/>
              </a:buClr>
              <a:buSzPts val="1400"/>
              <a:buFont typeface="Courier New"/>
              <a:buChar char="o"/>
            </a:pPr>
            <a:r>
              <a:rPr b="0" i="0" lang="en-US" sz="1400" u="none" cap="none" strike="noStrike">
                <a:solidFill>
                  <a:srgbClr val="292929"/>
                </a:solidFill>
                <a:latin typeface="Arial"/>
                <a:ea typeface="Arial"/>
                <a:cs typeface="Arial"/>
                <a:sym typeface="Arial"/>
              </a:rPr>
              <a:t>Orbit and Outcome</a:t>
            </a:r>
            <a:endParaRPr/>
          </a:p>
          <a:p>
            <a:pPr indent="-228600" lvl="1" marL="685800" marR="0" rtl="0" algn="l">
              <a:lnSpc>
                <a:spcPct val="100000"/>
              </a:lnSpc>
              <a:spcBef>
                <a:spcPts val="700"/>
              </a:spcBef>
              <a:spcAft>
                <a:spcPts val="0"/>
              </a:spcAft>
              <a:buClr>
                <a:srgbClr val="292929"/>
              </a:buClr>
              <a:buSzPts val="1400"/>
              <a:buFont typeface="Courier New"/>
              <a:buChar char="o"/>
            </a:pPr>
            <a:r>
              <a:rPr b="0" i="0" lang="en-US" sz="1400" u="none" cap="none" strike="noStrike">
                <a:solidFill>
                  <a:srgbClr val="292929"/>
                </a:solidFill>
                <a:latin typeface="Arial"/>
                <a:ea typeface="Arial"/>
                <a:cs typeface="Arial"/>
                <a:sym typeface="Arial"/>
              </a:rPr>
              <a:t>Flight Number and Orbit</a:t>
            </a:r>
            <a:endParaRPr/>
          </a:p>
          <a:p>
            <a:pPr indent="-228600" lvl="1" marL="685800" marR="0" rtl="0" algn="l">
              <a:lnSpc>
                <a:spcPct val="100000"/>
              </a:lnSpc>
              <a:spcBef>
                <a:spcPts val="700"/>
              </a:spcBef>
              <a:spcAft>
                <a:spcPts val="0"/>
              </a:spcAft>
              <a:buClr>
                <a:srgbClr val="292929"/>
              </a:buClr>
              <a:buSzPts val="1400"/>
              <a:buFont typeface="Courier New"/>
              <a:buChar char="o"/>
            </a:pPr>
            <a:r>
              <a:rPr b="0" i="0" lang="en-US" sz="1400" u="none" cap="none" strike="noStrike">
                <a:solidFill>
                  <a:srgbClr val="292929"/>
                </a:solidFill>
                <a:latin typeface="Arial"/>
                <a:ea typeface="Arial"/>
                <a:cs typeface="Arial"/>
                <a:sym typeface="Arial"/>
              </a:rPr>
              <a:t>Payload and Orbit</a:t>
            </a:r>
            <a:endParaRPr/>
          </a:p>
          <a:p>
            <a:pPr indent="-228600" lvl="1" marL="685800" marR="0" rtl="0" algn="l">
              <a:lnSpc>
                <a:spcPct val="100000"/>
              </a:lnSpc>
              <a:spcBef>
                <a:spcPts val="700"/>
              </a:spcBef>
              <a:spcAft>
                <a:spcPts val="0"/>
              </a:spcAft>
              <a:buClr>
                <a:srgbClr val="292929"/>
              </a:buClr>
              <a:buSzPts val="1400"/>
              <a:buFont typeface="Courier New"/>
              <a:buChar char="o"/>
            </a:pPr>
            <a:r>
              <a:rPr b="0" i="0" lang="en-US" sz="1400" u="none" cap="none" strike="noStrike">
                <a:solidFill>
                  <a:srgbClr val="292929"/>
                </a:solidFill>
                <a:latin typeface="Arial"/>
                <a:ea typeface="Arial"/>
                <a:cs typeface="Arial"/>
                <a:sym typeface="Arial"/>
              </a:rPr>
              <a:t>Yearly success rate</a:t>
            </a:r>
            <a:endParaRPr/>
          </a:p>
          <a:p>
            <a:pPr indent="-228600" lvl="0" marL="228600" marR="0" rtl="0" algn="l">
              <a:lnSpc>
                <a:spcPct val="100000"/>
              </a:lnSpc>
              <a:spcBef>
                <a:spcPts val="700"/>
              </a:spcBef>
              <a:spcAft>
                <a:spcPts val="0"/>
              </a:spcAft>
              <a:buClr>
                <a:srgbClr val="292929"/>
              </a:buClr>
              <a:buSzPts val="1800"/>
              <a:buFont typeface="Arial"/>
              <a:buChar char="•"/>
            </a:pPr>
            <a:r>
              <a:rPr lang="en-US" sz="1800">
                <a:solidFill>
                  <a:srgbClr val="292929"/>
                </a:solidFill>
                <a:latin typeface="Arial"/>
                <a:ea typeface="Arial"/>
                <a:cs typeface="Arial"/>
                <a:sym typeface="Arial"/>
              </a:rPr>
              <a:t>Expand categorical variables into "dummy" columns</a:t>
            </a:r>
            <a:endParaRPr/>
          </a:p>
          <a:p>
            <a:pPr indent="-228600" lvl="0" marL="228600" marR="0" rtl="0" algn="l">
              <a:lnSpc>
                <a:spcPct val="100000"/>
              </a:lnSpc>
              <a:spcBef>
                <a:spcPts val="700"/>
              </a:spcBef>
              <a:spcAft>
                <a:spcPts val="0"/>
              </a:spcAft>
              <a:buClr>
                <a:srgbClr val="292929"/>
              </a:buClr>
              <a:buSzPts val="1800"/>
              <a:buFont typeface="Arial"/>
              <a:buChar char="•"/>
            </a:pPr>
            <a:r>
              <a:rPr lang="en-US" sz="1800">
                <a:solidFill>
                  <a:srgbClr val="292929"/>
                </a:solidFill>
                <a:latin typeface="Arial"/>
                <a:ea typeface="Arial"/>
                <a:cs typeface="Arial"/>
                <a:sym typeface="Arial"/>
              </a:rPr>
              <a:t>Convert numerical columns into </a:t>
            </a:r>
            <a:r>
              <a:rPr lang="en-US" sz="1800">
                <a:solidFill>
                  <a:srgbClr val="292929"/>
                </a:solidFill>
                <a:latin typeface="Courier New"/>
                <a:ea typeface="Courier New"/>
                <a:cs typeface="Courier New"/>
                <a:sym typeface="Courier New"/>
              </a:rPr>
              <a:t>float64</a:t>
            </a:r>
            <a:endParaRPr/>
          </a:p>
          <a:p>
            <a:pPr indent="-114300" lvl="0" marL="228600" marR="0" rtl="0" algn="l">
              <a:lnSpc>
                <a:spcPct val="100000"/>
              </a:lnSpc>
              <a:spcBef>
                <a:spcPts val="700"/>
              </a:spcBef>
              <a:spcAft>
                <a:spcPts val="0"/>
              </a:spcAft>
              <a:buClr>
                <a:schemeClr val="dk1"/>
              </a:buClr>
              <a:buSzPts val="1800"/>
              <a:buFont typeface="Arial"/>
              <a:buNone/>
            </a:pPr>
            <a:r>
              <a:t/>
            </a:r>
            <a:endParaRPr sz="18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000"/>
              <a:buFont typeface="Arial"/>
              <a:buChar char="•"/>
            </a:pPr>
            <a:r>
              <a:rPr lang="en-US" sz="2000" u="sng">
                <a:solidFill>
                  <a:schemeClr val="hlink"/>
                </a:solidFill>
                <a:latin typeface="Arial"/>
                <a:ea typeface="Arial"/>
                <a:cs typeface="Arial"/>
                <a:sym typeface="Arial"/>
                <a:hlinkClick r:id="rId4"/>
              </a:rPr>
              <a:t>Notebook (GitHub URL)</a:t>
            </a:r>
            <a:endParaRPr sz="20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0" name="Google Shape;170;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descr="A graph of flight number&#10;&#10;Description automatically generated" id="171" name="Google Shape;171;p26"/>
          <p:cNvPicPr preferRelativeResize="0"/>
          <p:nvPr/>
        </p:nvPicPr>
        <p:blipFill rotWithShape="1">
          <a:blip r:embed="rId5">
            <a:alphaModFix/>
          </a:blip>
          <a:srcRect b="0" l="0" r="0" t="0"/>
          <a:stretch/>
        </p:blipFill>
        <p:spPr>
          <a:xfrm>
            <a:off x="5180076" y="2338103"/>
            <a:ext cx="4523232" cy="1655103"/>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172" name="Google Shape;172;p26"/>
          <p:cNvPicPr preferRelativeResize="0"/>
          <p:nvPr/>
        </p:nvPicPr>
        <p:blipFill rotWithShape="1">
          <a:blip r:embed="rId6">
            <a:alphaModFix/>
          </a:blip>
          <a:srcRect b="0" l="0" r="0" t="0"/>
          <a:stretch/>
        </p:blipFill>
        <p:spPr>
          <a:xfrm>
            <a:off x="7281672" y="2501171"/>
            <a:ext cx="4517136" cy="1685583"/>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A graph of a bar graph&#10;&#10;Description automatically generated" id="173" name="Google Shape;173;p26"/>
          <p:cNvPicPr preferRelativeResize="0"/>
          <p:nvPr/>
        </p:nvPicPr>
        <p:blipFill rotWithShape="1">
          <a:blip r:embed="rId7">
            <a:alphaModFix/>
          </a:blip>
          <a:srcRect b="0" l="0" r="0" t="0"/>
          <a:stretch/>
        </p:blipFill>
        <p:spPr>
          <a:xfrm>
            <a:off x="5894832" y="2693195"/>
            <a:ext cx="4523232" cy="1655103"/>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A graph of flight number&#10;&#10;Description automatically generated" id="174" name="Google Shape;174;p26"/>
          <p:cNvPicPr preferRelativeResize="0"/>
          <p:nvPr/>
        </p:nvPicPr>
        <p:blipFill rotWithShape="1">
          <a:blip r:embed="rId8">
            <a:alphaModFix/>
          </a:blip>
          <a:srcRect b="0" l="0" r="0" t="0"/>
          <a:stretch/>
        </p:blipFill>
        <p:spPr>
          <a:xfrm>
            <a:off x="5608320" y="4735355"/>
            <a:ext cx="5327904" cy="1697161"/>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A graph of a load mass&#10;&#10;Description automatically generated" id="175" name="Google Shape;175;p26"/>
          <p:cNvPicPr preferRelativeResize="0"/>
          <p:nvPr/>
        </p:nvPicPr>
        <p:blipFill rotWithShape="1">
          <a:blip r:embed="rId9">
            <a:alphaModFix/>
          </a:blip>
          <a:srcRect b="0" l="0" r="0" t="0"/>
          <a:stretch/>
        </p:blipFill>
        <p:spPr>
          <a:xfrm>
            <a:off x="6414516" y="3121439"/>
            <a:ext cx="4523232" cy="1580122"/>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A graph showing the growth of a company&#10;&#10;Description automatically generated" id="176" name="Google Shape;176;p26"/>
          <p:cNvPicPr preferRelativeResize="0"/>
          <p:nvPr/>
        </p:nvPicPr>
        <p:blipFill rotWithShape="1">
          <a:blip r:embed="rId10">
            <a:alphaModFix/>
          </a:blip>
          <a:srcRect b="0" l="0" r="0" t="0"/>
          <a:stretch/>
        </p:blipFill>
        <p:spPr>
          <a:xfrm>
            <a:off x="7018020" y="3633503"/>
            <a:ext cx="4523232" cy="1685478"/>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p27"/>
          <p:cNvSpPr txBox="1"/>
          <p:nvPr>
            <p:ph idx="1" type="body"/>
          </p:nvPr>
        </p:nvSpPr>
        <p:spPr>
          <a:xfrm>
            <a:off x="770010" y="1428623"/>
            <a:ext cx="9745589" cy="4765866"/>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SQL Queries Performed:</a:t>
            </a:r>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Arial"/>
                <a:ea typeface="Arial"/>
                <a:cs typeface="Arial"/>
                <a:sym typeface="Arial"/>
              </a:rPr>
              <a:t>Show each unique launch site</a:t>
            </a:r>
            <a:endParaRPr b="0" i="0" sz="1600" u="none" cap="none" strike="noStrike">
              <a:solidFill>
                <a:srgbClr val="292929"/>
              </a:solidFill>
              <a:latin typeface="Calibri"/>
              <a:ea typeface="Calibri"/>
              <a:cs typeface="Calibri"/>
              <a:sym typeface="Calibri"/>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Calibri"/>
                <a:ea typeface="Calibri"/>
                <a:cs typeface="Calibri"/>
                <a:sym typeface="Calibri"/>
              </a:rPr>
              <a:t>Show 5 records where launch site names begin with 'CCA'</a:t>
            </a:r>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Calibri"/>
                <a:ea typeface="Calibri"/>
                <a:cs typeface="Calibri"/>
                <a:sym typeface="Calibri"/>
              </a:rPr>
              <a:t>Display the total payload mass carried by boosters launched by 'NASA (CRS)'</a:t>
            </a:r>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Calibri"/>
                <a:ea typeface="Calibri"/>
                <a:cs typeface="Calibri"/>
                <a:sym typeface="Calibri"/>
              </a:rPr>
              <a:t>Display the average payload mass carried by the v1.1 Falcon 9 booster</a:t>
            </a:r>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Calibri"/>
                <a:ea typeface="Calibri"/>
                <a:cs typeface="Calibri"/>
                <a:sym typeface="Calibri"/>
              </a:rPr>
              <a:t>List the date of the first successful ground landing outcome</a:t>
            </a:r>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Calibri"/>
                <a:ea typeface="Calibri"/>
                <a:cs typeface="Calibri"/>
                <a:sym typeface="Calibri"/>
              </a:rPr>
              <a:t>List the booster versions with successful outcomes landing on the drone ship with payloads between 4000kg and 6000kg.</a:t>
            </a:r>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Calibri"/>
                <a:ea typeface="Calibri"/>
                <a:cs typeface="Calibri"/>
                <a:sym typeface="Calibri"/>
              </a:rPr>
              <a:t>List the number of successful and failed mission outcomes</a:t>
            </a:r>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Calibri"/>
                <a:ea typeface="Calibri"/>
                <a:cs typeface="Calibri"/>
                <a:sym typeface="Calibri"/>
              </a:rPr>
              <a:t>List all of the booster versions that carried the max payload mass</a:t>
            </a:r>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Calibri"/>
                <a:ea typeface="Calibri"/>
                <a:cs typeface="Calibri"/>
                <a:sym typeface="Calibri"/>
              </a:rPr>
              <a:t>List the month name, outcome, booster version, and launch site for missions with failure outcomes landing on a drone ship in 2015. </a:t>
            </a:r>
            <a:endParaRPr/>
          </a:p>
          <a:p>
            <a:pPr indent="-228600" lvl="1" marL="685800" marR="0" rtl="0" algn="l">
              <a:lnSpc>
                <a:spcPct val="100000"/>
              </a:lnSpc>
              <a:spcBef>
                <a:spcPts val="700"/>
              </a:spcBef>
              <a:spcAft>
                <a:spcPts val="0"/>
              </a:spcAft>
              <a:buClr>
                <a:srgbClr val="292929"/>
              </a:buClr>
              <a:buSzPts val="1600"/>
              <a:buFont typeface="Courier New"/>
              <a:buChar char="o"/>
            </a:pPr>
            <a:r>
              <a:rPr b="0" i="0" lang="en-US" sz="1600" u="none" cap="none" strike="noStrike">
                <a:solidFill>
                  <a:srgbClr val="292929"/>
                </a:solidFill>
                <a:latin typeface="Calibri"/>
                <a:ea typeface="Calibri"/>
                <a:cs typeface="Calibri"/>
                <a:sym typeface="Calibri"/>
              </a:rPr>
              <a:t>Show the distribution of outcomes between June 4th, 2010 and March 20th, 2017</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u="sng">
                <a:solidFill>
                  <a:schemeClr val="hlink"/>
                </a:solidFill>
                <a:latin typeface="Arial"/>
                <a:ea typeface="Arial"/>
                <a:cs typeface="Arial"/>
                <a:sym typeface="Arial"/>
                <a:hlinkClick r:id="rId4"/>
              </a:rPr>
              <a:t>Notebook (GitHub URL)</a:t>
            </a:r>
            <a:endParaRPr sz="20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3" name="Google Shape;183;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28"/>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To find geographical patterns in the data the following items were marked on a map of launch sites:</a:t>
            </a:r>
            <a:endParaRPr sz="22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All Launch Sites</a:t>
            </a:r>
            <a:endParaRPr b="0" i="0" sz="1800" u="none" cap="none" strike="noStrike">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Successful and Failed Launches</a:t>
            </a:r>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Distances between a launch site and proximate landmarks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latin typeface="Arial"/>
                <a:ea typeface="Arial"/>
                <a:cs typeface="Arial"/>
                <a:sym typeface="Arial"/>
                <a:hlinkClick r:id="rId4"/>
              </a:rPr>
              <a:t>Notebook (GitHub URL)</a:t>
            </a:r>
            <a:endParaRPr sz="2800">
              <a:solidFill>
                <a:srgbClr val="292929"/>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descr="A line on a pink surface&#10;&#10;Description automatically generated" id="189" name="Google Shape;189;p28"/>
          <p:cNvPicPr preferRelativeResize="0"/>
          <p:nvPr/>
        </p:nvPicPr>
        <p:blipFill rotWithShape="1">
          <a:blip r:embed="rId5">
            <a:alphaModFix/>
          </a:blip>
          <a:srcRect b="0" l="0" r="0" t="0"/>
          <a:stretch/>
        </p:blipFill>
        <p:spPr>
          <a:xfrm>
            <a:off x="6986016" y="5473026"/>
            <a:ext cx="3102864" cy="110574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90" name="Google Shape;190;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pic>
        <p:nvPicPr>
          <p:cNvPr id="192" name="Google Shape;192;p28"/>
          <p:cNvPicPr preferRelativeResize="0"/>
          <p:nvPr/>
        </p:nvPicPr>
        <p:blipFill rotWithShape="1">
          <a:blip r:embed="rId6">
            <a:alphaModFix/>
          </a:blip>
          <a:srcRect b="0" l="0" r="0" t="0"/>
          <a:stretch/>
        </p:blipFill>
        <p:spPr>
          <a:xfrm>
            <a:off x="7437120" y="3361944"/>
            <a:ext cx="4023360" cy="2426208"/>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A map of the united states&#10;&#10;Description automatically generated" id="193" name="Google Shape;193;p28"/>
          <p:cNvPicPr preferRelativeResize="0"/>
          <p:nvPr/>
        </p:nvPicPr>
        <p:blipFill rotWithShape="1">
          <a:blip r:embed="rId7">
            <a:alphaModFix/>
          </a:blip>
          <a:srcRect b="0" l="0" r="0" t="0"/>
          <a:stretch/>
        </p:blipFill>
        <p:spPr>
          <a:xfrm>
            <a:off x="5077968" y="4193771"/>
            <a:ext cx="3334512" cy="2030522"/>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A map with a blue line&#10;&#10;Description automatically generated" id="194" name="Google Shape;194;p28"/>
          <p:cNvPicPr preferRelativeResize="0"/>
          <p:nvPr/>
        </p:nvPicPr>
        <p:blipFill rotWithShape="1">
          <a:blip r:embed="rId8">
            <a:alphaModFix/>
          </a:blip>
          <a:srcRect b="0" l="0" r="0" t="0"/>
          <a:stretch/>
        </p:blipFill>
        <p:spPr>
          <a:xfrm>
            <a:off x="9046464" y="4525966"/>
            <a:ext cx="2871216" cy="1366132"/>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29"/>
          <p:cNvSpPr txBox="1"/>
          <p:nvPr>
            <p:ph idx="1" type="body"/>
          </p:nvPr>
        </p:nvSpPr>
        <p:spPr>
          <a:xfrm>
            <a:off x="770010" y="1825625"/>
            <a:ext cx="9623669" cy="4375722"/>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00000"/>
              </a:lnSpc>
              <a:spcBef>
                <a:spcPts val="0"/>
              </a:spcBef>
              <a:spcAft>
                <a:spcPts val="0"/>
              </a:spcAft>
              <a:buClr>
                <a:srgbClr val="292929"/>
              </a:buClr>
              <a:buSzPct val="100000"/>
              <a:buFont typeface="Arial"/>
              <a:buNone/>
            </a:pPr>
            <a:r>
              <a:rPr lang="en-US" sz="2000">
                <a:solidFill>
                  <a:srgbClr val="292929"/>
                </a:solidFill>
                <a:latin typeface="Arial"/>
                <a:ea typeface="Arial"/>
                <a:cs typeface="Arial"/>
                <a:sym typeface="Arial"/>
              </a:rPr>
              <a:t>To enable interactive exploration of the data, a Plotly Dash dashboard was developed to include:</a:t>
            </a:r>
            <a:endParaRPr sz="2800">
              <a:solidFill>
                <a:srgbClr val="292929"/>
              </a:solidFill>
              <a:latin typeface="Calibri"/>
              <a:ea typeface="Calibri"/>
              <a:cs typeface="Calibri"/>
              <a:sym typeface="Calibri"/>
            </a:endParaRPr>
          </a:p>
          <a:p>
            <a:pPr indent="-220027" lvl="1" marL="685800" marR="0" rtl="0" algn="l">
              <a:lnSpc>
                <a:spcPct val="100000"/>
              </a:lnSpc>
              <a:spcBef>
                <a:spcPts val="1400"/>
              </a:spcBef>
              <a:spcAft>
                <a:spcPts val="0"/>
              </a:spcAft>
              <a:buClr>
                <a:srgbClr val="292929"/>
              </a:buClr>
              <a:buSzPct val="100000"/>
              <a:buFont typeface="Courier New"/>
              <a:buChar char="o"/>
            </a:pPr>
            <a:r>
              <a:rPr b="0" i="0" lang="en-US" sz="1800" u="none" cap="none" strike="noStrike">
                <a:solidFill>
                  <a:srgbClr val="292929"/>
                </a:solidFill>
                <a:latin typeface="Arial"/>
                <a:ea typeface="Arial"/>
                <a:cs typeface="Arial"/>
                <a:sym typeface="Arial"/>
              </a:rPr>
              <a:t>A dropdown selector to choose a Launch Site, affecting:</a:t>
            </a:r>
            <a:endParaRPr/>
          </a:p>
          <a:p>
            <a:pPr indent="-220980" lvl="2" marL="1143000" marR="0" rtl="0" algn="l">
              <a:lnSpc>
                <a:spcPct val="100000"/>
              </a:lnSpc>
              <a:spcBef>
                <a:spcPts val="1400"/>
              </a:spcBef>
              <a:spcAft>
                <a:spcPts val="0"/>
              </a:spcAft>
              <a:buClr>
                <a:srgbClr val="292929"/>
              </a:buClr>
              <a:buSzPct val="100000"/>
              <a:buFont typeface="Noto Sans Symbols"/>
              <a:buChar char="▪"/>
            </a:pPr>
            <a:r>
              <a:rPr b="0" i="0" lang="en-US" sz="1600" u="none" cap="none" strike="noStrike">
                <a:solidFill>
                  <a:srgbClr val="292929"/>
                </a:solidFill>
                <a:latin typeface="Arial"/>
                <a:ea typeface="Arial"/>
                <a:cs typeface="Arial"/>
                <a:sym typeface="Arial"/>
              </a:rPr>
              <a:t>A pie chart</a:t>
            </a:r>
            <a:endParaRPr/>
          </a:p>
          <a:p>
            <a:pPr indent="-221932" lvl="3" marL="1600200" marR="0" rtl="0" algn="l">
              <a:lnSpc>
                <a:spcPct val="100000"/>
              </a:lnSpc>
              <a:spcBef>
                <a:spcPts val="1400"/>
              </a:spcBef>
              <a:spcAft>
                <a:spcPts val="0"/>
              </a:spcAft>
              <a:buClr>
                <a:srgbClr val="292929"/>
              </a:buClr>
              <a:buSzPct val="100000"/>
              <a:buFont typeface="Arial"/>
              <a:buChar char="•"/>
            </a:pPr>
            <a:r>
              <a:rPr b="0" i="0" lang="en-US" sz="1400" u="none" cap="none" strike="noStrike">
                <a:solidFill>
                  <a:srgbClr val="292929"/>
                </a:solidFill>
                <a:latin typeface="Arial"/>
                <a:ea typeface="Arial"/>
                <a:cs typeface="Arial"/>
                <a:sym typeface="Arial"/>
              </a:rPr>
              <a:t>All sites selected: shows the breakdown of successful outcomes across all sites</a:t>
            </a:r>
            <a:endParaRPr b="0" i="0" sz="1400" u="none" cap="none" strike="noStrike">
              <a:solidFill>
                <a:srgbClr val="292929"/>
              </a:solidFill>
              <a:latin typeface="Calibri"/>
              <a:ea typeface="Calibri"/>
              <a:cs typeface="Calibri"/>
              <a:sym typeface="Calibri"/>
            </a:endParaRPr>
          </a:p>
          <a:p>
            <a:pPr indent="-221932" lvl="3" marL="1600200" marR="0" rtl="0" algn="l">
              <a:lnSpc>
                <a:spcPct val="100000"/>
              </a:lnSpc>
              <a:spcBef>
                <a:spcPts val="1400"/>
              </a:spcBef>
              <a:spcAft>
                <a:spcPts val="0"/>
              </a:spcAft>
              <a:buClr>
                <a:srgbClr val="292929"/>
              </a:buClr>
              <a:buSzPct val="100000"/>
              <a:buFont typeface="Arial"/>
              <a:buChar char="•"/>
            </a:pPr>
            <a:r>
              <a:rPr b="0" i="0" lang="en-US" sz="1400" u="none" cap="none" strike="noStrike">
                <a:solidFill>
                  <a:srgbClr val="292929"/>
                </a:solidFill>
                <a:latin typeface="Arial"/>
                <a:ea typeface="Arial"/>
                <a:cs typeface="Arial"/>
                <a:sym typeface="Arial"/>
              </a:rPr>
              <a:t>A launch site selected: shows the breakdown of successful vs failed launches for the given site</a:t>
            </a:r>
            <a:endParaRPr/>
          </a:p>
          <a:p>
            <a:pPr indent="-220980" lvl="2" marL="1143000" marR="0" rtl="0" algn="l">
              <a:lnSpc>
                <a:spcPct val="100000"/>
              </a:lnSpc>
              <a:spcBef>
                <a:spcPts val="1400"/>
              </a:spcBef>
              <a:spcAft>
                <a:spcPts val="0"/>
              </a:spcAft>
              <a:buClr>
                <a:srgbClr val="292929"/>
              </a:buClr>
              <a:buSzPct val="100000"/>
              <a:buFont typeface="Noto Sans Symbols"/>
              <a:buChar char="▪"/>
            </a:pPr>
            <a:r>
              <a:rPr b="0" i="0" lang="en-US" sz="1600" u="none" cap="none" strike="noStrike">
                <a:solidFill>
                  <a:srgbClr val="292929"/>
                </a:solidFill>
                <a:latin typeface="Arial"/>
                <a:ea typeface="Arial"/>
                <a:cs typeface="Arial"/>
                <a:sym typeface="Arial"/>
              </a:rPr>
              <a:t>A scatter plot</a:t>
            </a:r>
            <a:endParaRPr/>
          </a:p>
          <a:p>
            <a:pPr indent="-221932" lvl="3" marL="1600200" marR="0" rtl="0" algn="l">
              <a:lnSpc>
                <a:spcPct val="100000"/>
              </a:lnSpc>
              <a:spcBef>
                <a:spcPts val="1400"/>
              </a:spcBef>
              <a:spcAft>
                <a:spcPts val="0"/>
              </a:spcAft>
              <a:buClr>
                <a:srgbClr val="292929"/>
              </a:buClr>
              <a:buSzPct val="100000"/>
              <a:buFont typeface="Arial"/>
              <a:buChar char="•"/>
            </a:pPr>
            <a:r>
              <a:rPr b="0" i="0" lang="en-US" sz="1400" u="none" cap="none" strike="noStrike">
                <a:solidFill>
                  <a:srgbClr val="292929"/>
                </a:solidFill>
                <a:latin typeface="Arial"/>
                <a:ea typeface="Arial"/>
                <a:cs typeface="Arial"/>
                <a:sym typeface="Arial"/>
              </a:rPr>
              <a:t>All sites selected: shows outcome by payload mass and booster version for all sites</a:t>
            </a:r>
            <a:endParaRPr/>
          </a:p>
          <a:p>
            <a:pPr indent="-221932" lvl="3" marL="1600200" marR="0" rtl="0" algn="l">
              <a:lnSpc>
                <a:spcPct val="100000"/>
              </a:lnSpc>
              <a:spcBef>
                <a:spcPts val="1400"/>
              </a:spcBef>
              <a:spcAft>
                <a:spcPts val="0"/>
              </a:spcAft>
              <a:buClr>
                <a:srgbClr val="292929"/>
              </a:buClr>
              <a:buSzPct val="100000"/>
              <a:buFont typeface="Arial"/>
              <a:buChar char="•"/>
            </a:pPr>
            <a:r>
              <a:rPr b="0" i="0" lang="en-US" sz="1400" u="none" cap="none" strike="noStrike">
                <a:solidFill>
                  <a:srgbClr val="292929"/>
                </a:solidFill>
                <a:latin typeface="Arial"/>
                <a:ea typeface="Arial"/>
                <a:cs typeface="Arial"/>
                <a:sym typeface="Arial"/>
              </a:rPr>
              <a:t>A launch site selected: shows outcome by payload mass and booster version for the given site</a:t>
            </a:r>
            <a:endParaRPr/>
          </a:p>
          <a:p>
            <a:pPr indent="-220027" lvl="1" marL="685800" marR="0" rtl="0" algn="l">
              <a:lnSpc>
                <a:spcPct val="100000"/>
              </a:lnSpc>
              <a:spcBef>
                <a:spcPts val="1400"/>
              </a:spcBef>
              <a:spcAft>
                <a:spcPts val="0"/>
              </a:spcAft>
              <a:buClr>
                <a:srgbClr val="292929"/>
              </a:buClr>
              <a:buSzPct val="100000"/>
              <a:buFont typeface="Courier New"/>
              <a:buChar char="o"/>
            </a:pPr>
            <a:r>
              <a:rPr b="0" i="0" lang="en-US" sz="1800" u="none" cap="none" strike="noStrike">
                <a:solidFill>
                  <a:srgbClr val="292929"/>
                </a:solidFill>
                <a:latin typeface="Arial"/>
                <a:ea typeface="Arial"/>
                <a:cs typeface="Arial"/>
                <a:sym typeface="Arial"/>
              </a:rPr>
              <a:t>A Payload Mass range selector that filters data points on the scatter plot</a:t>
            </a:r>
            <a:endParaRPr/>
          </a:p>
          <a:p>
            <a:pPr indent="-219075" lvl="0" marL="228600" marR="0" rtl="0" algn="l">
              <a:lnSpc>
                <a:spcPct val="100000"/>
              </a:lnSpc>
              <a:spcBef>
                <a:spcPts val="1400"/>
              </a:spcBef>
              <a:spcAft>
                <a:spcPts val="0"/>
              </a:spcAft>
              <a:buClr>
                <a:schemeClr val="dk1"/>
              </a:buClr>
              <a:buSzPct val="100000"/>
              <a:buFont typeface="Arial"/>
              <a:buChar char="•"/>
            </a:pPr>
            <a:r>
              <a:rPr lang="en-US" sz="2000" u="sng">
                <a:solidFill>
                  <a:schemeClr val="hlink"/>
                </a:solidFill>
                <a:latin typeface="Arial"/>
                <a:ea typeface="Arial"/>
                <a:cs typeface="Arial"/>
                <a:sym typeface="Arial"/>
                <a:hlinkClick r:id="rId4"/>
              </a:rPr>
              <a:t>Plotly Dash App (GitHub URL)</a:t>
            </a:r>
            <a:endParaRPr sz="2000">
              <a:solidFill>
                <a:schemeClr val="dk1"/>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01" name="Google Shape;201;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 name="Google Shape;207;p30"/>
          <p:cNvSpPr txBox="1"/>
          <p:nvPr>
            <p:ph idx="1" type="body"/>
          </p:nvPr>
        </p:nvSpPr>
        <p:spPr>
          <a:xfrm>
            <a:off x="770010" y="1825625"/>
            <a:ext cx="5112629" cy="4625658"/>
          </a:xfrm>
          <a:prstGeom prst="rect">
            <a:avLst/>
          </a:prstGeom>
          <a:noFill/>
          <a:ln>
            <a:noFill/>
          </a:ln>
        </p:spPr>
        <p:txBody>
          <a:bodyPr anchorCtr="0" anchor="t" bIns="45700" lIns="91425" spcFirstLastPara="1" rIns="91425" wrap="square" tIns="45700">
            <a:normAutofit fontScale="85000" lnSpcReduction="20000"/>
          </a:bodyPr>
          <a:lstStyle/>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Load data</a:t>
            </a:r>
            <a:endParaRPr sz="2200">
              <a:solidFill>
                <a:srgbClr val="292929"/>
              </a:solidFill>
              <a:latin typeface="Arial"/>
              <a:ea typeface="Arial"/>
              <a:cs typeface="Arial"/>
              <a:sym typeface="Aria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Apply StandardizedScaler on X</a:t>
            </a:r>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Convert Y to numpy array</a:t>
            </a:r>
            <a:endParaRPr sz="2800">
              <a:solidFill>
                <a:srgbClr val="292929"/>
              </a:solidFill>
              <a:latin typeface="Calibri"/>
              <a:ea typeface="Calibri"/>
              <a:cs typeface="Calibri"/>
              <a:sym typeface="Calibri"/>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Split training and testing data</a:t>
            </a:r>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Use GridSearchCV to test      hyperparameters for multiple algorithms:</a:t>
            </a:r>
            <a:endParaRPr sz="2800">
              <a:solidFill>
                <a:srgbClr val="292929"/>
              </a:solidFill>
              <a:latin typeface="Calibri"/>
              <a:ea typeface="Calibri"/>
              <a:cs typeface="Calibri"/>
              <a:sym typeface="Calibri"/>
            </a:endParaRPr>
          </a:p>
          <a:p>
            <a:pPr indent="-220027" lvl="1" marL="685800" marR="0" rtl="0" algn="l">
              <a:lnSpc>
                <a:spcPct val="100000"/>
              </a:lnSpc>
              <a:spcBef>
                <a:spcPts val="1400"/>
              </a:spcBef>
              <a:spcAft>
                <a:spcPts val="0"/>
              </a:spcAft>
              <a:buClr>
                <a:srgbClr val="292929"/>
              </a:buClr>
              <a:buSzPct val="100000"/>
              <a:buFont typeface="Courier New"/>
              <a:buChar char="o"/>
            </a:pPr>
            <a:r>
              <a:rPr b="0" i="0" lang="en-US" sz="1800" u="none" cap="none" strike="noStrike">
                <a:solidFill>
                  <a:srgbClr val="292929"/>
                </a:solidFill>
                <a:latin typeface="Arial"/>
                <a:ea typeface="Arial"/>
                <a:cs typeface="Arial"/>
                <a:sym typeface="Arial"/>
              </a:rPr>
              <a:t>Logistic Regression</a:t>
            </a:r>
            <a:endParaRPr/>
          </a:p>
          <a:p>
            <a:pPr indent="-220027" lvl="1" marL="685800" marR="0" rtl="0" algn="l">
              <a:lnSpc>
                <a:spcPct val="100000"/>
              </a:lnSpc>
              <a:spcBef>
                <a:spcPts val="1400"/>
              </a:spcBef>
              <a:spcAft>
                <a:spcPts val="0"/>
              </a:spcAft>
              <a:buClr>
                <a:srgbClr val="292929"/>
              </a:buClr>
              <a:buSzPct val="100000"/>
              <a:buFont typeface="Courier New"/>
              <a:buChar char="o"/>
            </a:pPr>
            <a:r>
              <a:rPr b="0" i="0" lang="en-US" sz="1800" u="none" cap="none" strike="noStrike">
                <a:solidFill>
                  <a:srgbClr val="292929"/>
                </a:solidFill>
                <a:latin typeface="Arial"/>
                <a:ea typeface="Arial"/>
                <a:cs typeface="Arial"/>
                <a:sym typeface="Arial"/>
              </a:rPr>
              <a:t>SVC</a:t>
            </a:r>
            <a:endParaRPr/>
          </a:p>
          <a:p>
            <a:pPr indent="-220027" lvl="1" marL="685800" marR="0" rtl="0" algn="l">
              <a:lnSpc>
                <a:spcPct val="100000"/>
              </a:lnSpc>
              <a:spcBef>
                <a:spcPts val="1400"/>
              </a:spcBef>
              <a:spcAft>
                <a:spcPts val="0"/>
              </a:spcAft>
              <a:buClr>
                <a:srgbClr val="292929"/>
              </a:buClr>
              <a:buSzPct val="100000"/>
              <a:buFont typeface="Courier New"/>
              <a:buChar char="o"/>
            </a:pPr>
            <a:r>
              <a:rPr b="0" i="0" lang="en-US" sz="1800" u="none" cap="none" strike="noStrike">
                <a:solidFill>
                  <a:srgbClr val="292929"/>
                </a:solidFill>
                <a:latin typeface="Arial"/>
                <a:ea typeface="Arial"/>
                <a:cs typeface="Arial"/>
                <a:sym typeface="Arial"/>
              </a:rPr>
              <a:t>Decision Tree Classifier</a:t>
            </a:r>
            <a:endParaRPr/>
          </a:p>
          <a:p>
            <a:pPr indent="-220027" lvl="1" marL="685800" marR="0" rtl="0" algn="l">
              <a:lnSpc>
                <a:spcPct val="100000"/>
              </a:lnSpc>
              <a:spcBef>
                <a:spcPts val="1400"/>
              </a:spcBef>
              <a:spcAft>
                <a:spcPts val="0"/>
              </a:spcAft>
              <a:buClr>
                <a:srgbClr val="292929"/>
              </a:buClr>
              <a:buSzPct val="100000"/>
              <a:buFont typeface="Courier New"/>
              <a:buChar char="o"/>
            </a:pPr>
            <a:r>
              <a:rPr b="0" i="0" lang="en-US" sz="1800" u="none" cap="none" strike="noStrike">
                <a:solidFill>
                  <a:srgbClr val="292929"/>
                </a:solidFill>
                <a:latin typeface="Arial"/>
                <a:ea typeface="Arial"/>
                <a:cs typeface="Arial"/>
                <a:sym typeface="Arial"/>
              </a:rPr>
              <a:t>K Neighbors Classifier</a:t>
            </a:r>
            <a:endParaRPr/>
          </a:p>
          <a:p>
            <a:pPr indent="-218122" lvl="0" marL="228600" marR="0" rtl="0" algn="l">
              <a:lnSpc>
                <a:spcPct val="100000"/>
              </a:lnSpc>
              <a:spcBef>
                <a:spcPts val="1400"/>
              </a:spcBef>
              <a:spcAft>
                <a:spcPts val="0"/>
              </a:spcAft>
              <a:buClr>
                <a:srgbClr val="292929"/>
              </a:buClr>
              <a:buSzPct val="100000"/>
              <a:buFont typeface="Arial"/>
              <a:buChar char="•"/>
            </a:pPr>
            <a:r>
              <a:rPr lang="en-US" sz="2200" u="sng">
                <a:solidFill>
                  <a:schemeClr val="hlink"/>
                </a:solidFill>
                <a:latin typeface="Arial"/>
                <a:ea typeface="Arial"/>
                <a:cs typeface="Arial"/>
                <a:sym typeface="Arial"/>
                <a:hlinkClick r:id="rId4"/>
              </a:rPr>
              <a:t>Notebook (GitHub URL)</a:t>
            </a:r>
            <a:endParaRPr sz="2200">
              <a:solidFill>
                <a:srgbClr val="292929"/>
              </a:solidFill>
              <a:latin typeface="Arial"/>
              <a:ea typeface="Arial"/>
              <a:cs typeface="Arial"/>
              <a:sym typeface="Arial"/>
            </a:endParaRPr>
          </a:p>
          <a:p>
            <a:pPr indent="-64135"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08" name="Google Shape;208;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pic>
        <p:nvPicPr>
          <p:cNvPr descr="A diagram of a data processing process&#10;&#10;Description automatically generated" id="209" name="Google Shape;209;p30"/>
          <p:cNvPicPr preferRelativeResize="0"/>
          <p:nvPr/>
        </p:nvPicPr>
        <p:blipFill rotWithShape="1">
          <a:blip r:embed="rId5">
            <a:alphaModFix/>
          </a:blip>
          <a:srcRect b="0" l="0" r="0" t="0"/>
          <a:stretch/>
        </p:blipFill>
        <p:spPr>
          <a:xfrm>
            <a:off x="5001349" y="1237488"/>
            <a:ext cx="6450406" cy="4876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1"/>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16" name="Google Shape;216;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33"/>
          <p:cNvSpPr txBox="1"/>
          <p:nvPr>
            <p:ph idx="1" type="body"/>
          </p:nvPr>
        </p:nvSpPr>
        <p:spPr>
          <a:xfrm>
            <a:off x="1041757" y="5099304"/>
            <a:ext cx="10112058" cy="122078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All sites show a mix of first stage landing successes and failures, with successes increasing over time. </a:t>
            </a:r>
            <a:endParaRPr sz="2800">
              <a:solidFill>
                <a:schemeClr val="dk1"/>
              </a:solidFill>
              <a:latin typeface="Calibri"/>
              <a:ea typeface="Calibri"/>
              <a:cs typeface="Calibri"/>
              <a:sym typeface="Calibri"/>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Early flights predominantly resulted in failures, indicating improvements to technology or process.</a:t>
            </a:r>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While CCAFS SLC 40 has the most total flights, VAFB SLC 4E appears to have a relatively higher proportion of successful landing outcomes. </a:t>
            </a:r>
            <a:endParaRPr/>
          </a:p>
        </p:txBody>
      </p:sp>
      <p:sp>
        <p:nvSpPr>
          <p:cNvPr id="229" name="Google Shape;229;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descr="A graph of flight number&#10;&#10;Description automatically generated" id="230" name="Google Shape;230;p33"/>
          <p:cNvPicPr preferRelativeResize="0"/>
          <p:nvPr/>
        </p:nvPicPr>
        <p:blipFill rotWithShape="1">
          <a:blip r:embed="rId4">
            <a:alphaModFix/>
          </a:blip>
          <a:srcRect b="0" l="0" r="0" t="0"/>
          <a:stretch/>
        </p:blipFill>
        <p:spPr>
          <a:xfrm>
            <a:off x="792480" y="1451038"/>
            <a:ext cx="10668000" cy="341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3" name="Google Shape;93;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4" name="Google Shape;94;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sp>
        <p:nvSpPr>
          <p:cNvPr id="237" name="Google Shape;237;p34"/>
          <p:cNvSpPr txBox="1"/>
          <p:nvPr/>
        </p:nvSpPr>
        <p:spPr>
          <a:xfrm>
            <a:off x="1041757" y="5099304"/>
            <a:ext cx="10112058" cy="122078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All sites show a wide range of payload weights, from light to heavy payloads.</a:t>
            </a:r>
            <a:endParaRPr sz="2200">
              <a:solidFill>
                <a:srgbClr val="292929"/>
              </a:solidFill>
              <a:latin typeface="Arial"/>
              <a:ea typeface="Arial"/>
              <a:cs typeface="Arial"/>
              <a:sym typeface="Arial"/>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Early flights trend toward lighter payloads, representing the bulk of the landing failures. </a:t>
            </a:r>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This suggests technological or operational improvements lead to a greater rate of success with heavier payloads.</a:t>
            </a:r>
            <a:endParaRPr/>
          </a:p>
        </p:txBody>
      </p:sp>
      <p:pic>
        <p:nvPicPr>
          <p:cNvPr descr="A graph of a load mass&#10;&#10;Description automatically generated" id="238" name="Google Shape;238;p34"/>
          <p:cNvPicPr preferRelativeResize="0"/>
          <p:nvPr/>
        </p:nvPicPr>
        <p:blipFill rotWithShape="1">
          <a:blip r:embed="rId4">
            <a:alphaModFix/>
          </a:blip>
          <a:srcRect b="0" l="0" r="0" t="0"/>
          <a:stretch/>
        </p:blipFill>
        <p:spPr>
          <a:xfrm>
            <a:off x="769620" y="1343539"/>
            <a:ext cx="10515600" cy="36451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
        <p:nvSpPr>
          <p:cNvPr id="245" name="Google Shape;245;p35"/>
          <p:cNvSpPr txBox="1"/>
          <p:nvPr/>
        </p:nvSpPr>
        <p:spPr>
          <a:xfrm>
            <a:off x="1041757" y="5099304"/>
            <a:ext cx="10112058" cy="122078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Some orbits, such as ES-L1, SSO, HEO, and GEO consistently show high success rates.</a:t>
            </a:r>
            <a:endParaRPr sz="2200">
              <a:solidFill>
                <a:srgbClr val="292929"/>
              </a:solidFill>
              <a:latin typeface="Arial"/>
              <a:ea typeface="Arial"/>
              <a:cs typeface="Arial"/>
              <a:sym typeface="Arial"/>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Others such as GTO show more mixed outcomes, suggesting some orbit types may introduce operational or technological challenges.</a:t>
            </a:r>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With only one launch, there is not enough data for the SO orbit type to provide an accurate analysis.</a:t>
            </a:r>
            <a:endParaRPr/>
          </a:p>
        </p:txBody>
      </p:sp>
      <p:pic>
        <p:nvPicPr>
          <p:cNvPr descr="A graph of a bar graph&#10;&#10;Description automatically generated" id="246" name="Google Shape;246;p35"/>
          <p:cNvPicPr preferRelativeResize="0"/>
          <p:nvPr/>
        </p:nvPicPr>
        <p:blipFill rotWithShape="1">
          <a:blip r:embed="rId4">
            <a:alphaModFix/>
          </a:blip>
          <a:srcRect b="0" l="0" r="0" t="0"/>
          <a:stretch/>
        </p:blipFill>
        <p:spPr>
          <a:xfrm>
            <a:off x="1013460" y="1347197"/>
            <a:ext cx="10027920" cy="36302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253" name="Google Shape;253;p36"/>
          <p:cNvSpPr txBox="1"/>
          <p:nvPr/>
        </p:nvSpPr>
        <p:spPr>
          <a:xfrm>
            <a:off x="973177" y="5205984"/>
            <a:ext cx="10112058" cy="122078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Many orbits are represented throughout the flight number range, some orbits are not attempted until later flights.</a:t>
            </a:r>
            <a:endParaRPr sz="2200">
              <a:solidFill>
                <a:srgbClr val="292929"/>
              </a:solidFill>
              <a:latin typeface="Arial"/>
              <a:ea typeface="Arial"/>
              <a:cs typeface="Arial"/>
              <a:sym typeface="Arial"/>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There is a noticeable improvement in landing success as flight numbers increase, indicating an accumulation of experience and ongoing improvements. </a:t>
            </a:r>
            <a:endParaRPr/>
          </a:p>
        </p:txBody>
      </p:sp>
      <p:pic>
        <p:nvPicPr>
          <p:cNvPr descr="A graph of flight number&#10;&#10;Description automatically generated" id="254" name="Google Shape;254;p36"/>
          <p:cNvPicPr preferRelativeResize="0"/>
          <p:nvPr/>
        </p:nvPicPr>
        <p:blipFill rotWithShape="1">
          <a:blip r:embed="rId4">
            <a:alphaModFix/>
          </a:blip>
          <a:srcRect b="0" l="0" r="0" t="0"/>
          <a:stretch/>
        </p:blipFill>
        <p:spPr>
          <a:xfrm>
            <a:off x="853440" y="1362437"/>
            <a:ext cx="10347960" cy="37368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261" name="Google Shape;261;p37"/>
          <p:cNvSpPr txBox="1"/>
          <p:nvPr/>
        </p:nvSpPr>
        <p:spPr>
          <a:xfrm>
            <a:off x="973177" y="5315712"/>
            <a:ext cx="10112058" cy="122078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Many orbits are represented across a wide range of payload masses, but others like SSO, MEO, HEO and GEO show a generally lower range. </a:t>
            </a:r>
            <a:endParaRPr sz="2200">
              <a:solidFill>
                <a:srgbClr val="292929"/>
              </a:solidFill>
              <a:latin typeface="Arial"/>
              <a:ea typeface="Arial"/>
              <a:cs typeface="Arial"/>
              <a:sym typeface="Arial"/>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Orbits with a constrained payload range, tend to show a higher rate of landing success. </a:t>
            </a:r>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While payload mass does not appear to directly determine mission success, its interplay with orbit suggests a significant correlation.</a:t>
            </a:r>
            <a:endParaRPr/>
          </a:p>
        </p:txBody>
      </p:sp>
      <p:pic>
        <p:nvPicPr>
          <p:cNvPr id="262" name="Google Shape;262;p37"/>
          <p:cNvPicPr preferRelativeResize="0"/>
          <p:nvPr/>
        </p:nvPicPr>
        <p:blipFill rotWithShape="1">
          <a:blip r:embed="rId4">
            <a:alphaModFix/>
          </a:blip>
          <a:srcRect b="0" l="0" r="0" t="0"/>
          <a:stretch/>
        </p:blipFill>
        <p:spPr>
          <a:xfrm>
            <a:off x="932688" y="1418825"/>
            <a:ext cx="10326624" cy="37887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
        <p:nvSpPr>
          <p:cNvPr id="269" name="Google Shape;269;p38"/>
          <p:cNvSpPr txBox="1"/>
          <p:nvPr/>
        </p:nvSpPr>
        <p:spPr>
          <a:xfrm>
            <a:off x="973177" y="5315712"/>
            <a:ext cx="10112058" cy="122078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Yearly trend shows a consistent progression from early challenges to high reliability in first stage landings over time. </a:t>
            </a:r>
            <a:endParaRPr sz="2200">
              <a:solidFill>
                <a:srgbClr val="292929"/>
              </a:solidFill>
              <a:latin typeface="Arial"/>
              <a:ea typeface="Arial"/>
              <a:cs typeface="Arial"/>
              <a:sym typeface="Arial"/>
            </a:endParaRPr>
          </a:p>
          <a:p>
            <a:pPr indent="-228600" lvl="0" marL="228600" marR="0" rtl="0" algn="l">
              <a:lnSpc>
                <a:spcPct val="100000"/>
              </a:lnSpc>
              <a:spcBef>
                <a:spcPts val="7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From 2016 onward, SpaceX experienced year over year improvement in success rate with a minor setback in 2018. </a:t>
            </a:r>
            <a:endParaRPr/>
          </a:p>
        </p:txBody>
      </p:sp>
      <p:pic>
        <p:nvPicPr>
          <p:cNvPr descr="A graph showing the growth of a company&#10;&#10;Description automatically generated" id="270" name="Google Shape;270;p38"/>
          <p:cNvPicPr preferRelativeResize="0"/>
          <p:nvPr/>
        </p:nvPicPr>
        <p:blipFill rotWithShape="1">
          <a:blip r:embed="rId4">
            <a:alphaModFix/>
          </a:blip>
          <a:srcRect b="0" l="0" r="0" t="0"/>
          <a:stretch/>
        </p:blipFill>
        <p:spPr>
          <a:xfrm>
            <a:off x="822960" y="1316769"/>
            <a:ext cx="10408920" cy="38358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000"/>
              <a:buFont typeface="Arial"/>
              <a:buNone/>
            </a:pPr>
            <a:r>
              <a:rPr lang="en-US" sz="2000">
                <a:solidFill>
                  <a:srgbClr val="292929"/>
                </a:solidFill>
                <a:latin typeface="Arial"/>
                <a:ea typeface="Arial"/>
                <a:cs typeface="Arial"/>
                <a:sym typeface="Arial"/>
              </a:rPr>
              <a:t>There are four unique Launch Sites</a:t>
            </a:r>
            <a:endParaRPr sz="20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CCAFS LC-40</a:t>
            </a:r>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VAFB SLC-4E</a:t>
            </a:r>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KSC LC-39A</a:t>
            </a:r>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CCAFS SLC-40</a:t>
            </a:r>
            <a:endParaRPr/>
          </a:p>
          <a:p>
            <a:pPr indent="0" lvl="0" marL="0" marR="0" rtl="0" algn="l">
              <a:lnSpc>
                <a:spcPct val="100000"/>
              </a:lnSpc>
              <a:spcBef>
                <a:spcPts val="1400"/>
              </a:spcBef>
              <a:spcAft>
                <a:spcPts val="0"/>
              </a:spcAft>
              <a:buClr>
                <a:schemeClr val="dk1"/>
              </a:buClr>
              <a:buSzPts val="1800"/>
              <a:buFont typeface="Arial"/>
              <a:buNone/>
            </a:pPr>
            <a:r>
              <a:t/>
            </a:r>
            <a:endParaRPr sz="1800">
              <a:solidFill>
                <a:srgbClr val="292929"/>
              </a:solidFill>
              <a:latin typeface="Courier New"/>
              <a:ea typeface="Courier New"/>
              <a:cs typeface="Courier New"/>
              <a:sym typeface="Courier New"/>
            </a:endParaRPr>
          </a:p>
          <a:p>
            <a:pPr indent="0" lvl="0" marL="0" marR="0" rtl="0" algn="l">
              <a:lnSpc>
                <a:spcPct val="100000"/>
              </a:lnSpc>
              <a:spcBef>
                <a:spcPts val="14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SELECT DISTINCT Launch_Site from SPACEXTABLE;</a:t>
            </a:r>
            <a:endParaRPr sz="1800">
              <a:solidFill>
                <a:srgbClr val="292929"/>
              </a:solidFill>
              <a:latin typeface="Courier New"/>
              <a:ea typeface="Courier New"/>
              <a:cs typeface="Courier New"/>
              <a:sym typeface="Courier New"/>
            </a:endParaRPr>
          </a:p>
        </p:txBody>
      </p:sp>
      <p:sp>
        <p:nvSpPr>
          <p:cNvPr id="277" name="Google Shape;277;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40"/>
          <p:cNvSpPr txBox="1"/>
          <p:nvPr>
            <p:ph idx="1" type="body"/>
          </p:nvPr>
        </p:nvSpPr>
        <p:spPr>
          <a:xfrm>
            <a:off x="770010" y="1679321"/>
            <a:ext cx="9745589" cy="453421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First five records where launch sites begin with `CCA`</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1800"/>
              <a:buFont typeface="Arial"/>
              <a:buNone/>
            </a:pPr>
            <a:r>
              <a:t/>
            </a:r>
            <a:endParaRPr sz="1800">
              <a:solidFill>
                <a:srgbClr val="292929"/>
              </a:solidFill>
              <a:latin typeface="Courier New"/>
              <a:ea typeface="Courier New"/>
              <a:cs typeface="Courier New"/>
              <a:sym typeface="Courier New"/>
            </a:endParaRPr>
          </a:p>
          <a:p>
            <a:pPr indent="0" lvl="0" marL="0" marR="0" rtl="0" algn="l">
              <a:lnSpc>
                <a:spcPct val="100000"/>
              </a:lnSpc>
              <a:spcBef>
                <a:spcPts val="14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SELECT * FROM SPACEXTABLE WHERE Launch_Site LIKE 'CCA%' LIMIT 5;</a:t>
            </a:r>
            <a:endParaRPr sz="1800">
              <a:solidFill>
                <a:srgbClr val="292929"/>
              </a:solidFill>
              <a:latin typeface="Courier New"/>
              <a:ea typeface="Courier New"/>
              <a:cs typeface="Courier New"/>
              <a:sym typeface="Courier New"/>
            </a:endParaRPr>
          </a:p>
        </p:txBody>
      </p:sp>
      <p:sp>
        <p:nvSpPr>
          <p:cNvPr id="284" name="Google Shape;284;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descr="A screenshot of a video game&#10;&#10;Description automatically generated" id="285" name="Google Shape;285;p40"/>
          <p:cNvPicPr preferRelativeResize="0"/>
          <p:nvPr/>
        </p:nvPicPr>
        <p:blipFill rotWithShape="1">
          <a:blip r:embed="rId4">
            <a:alphaModFix/>
          </a:blip>
          <a:srcRect b="0" l="0" r="0" t="0"/>
          <a:stretch/>
        </p:blipFill>
        <p:spPr>
          <a:xfrm>
            <a:off x="768096" y="2211607"/>
            <a:ext cx="10655808" cy="24347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4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The total payload carried by boosters from NASA (CRS) is </a:t>
            </a:r>
            <a:r>
              <a:rPr b="1" lang="en-US" sz="2200">
                <a:solidFill>
                  <a:srgbClr val="0948CB"/>
                </a:solidFill>
                <a:latin typeface="Arial"/>
                <a:ea typeface="Arial"/>
                <a:cs typeface="Arial"/>
                <a:sym typeface="Arial"/>
              </a:rPr>
              <a:t>45,596kg</a:t>
            </a:r>
            <a:r>
              <a:rPr lang="en-US" sz="2200">
                <a:solidFill>
                  <a:srgbClr val="292929"/>
                </a:solidFill>
                <a:latin typeface="Arial"/>
                <a:ea typeface="Arial"/>
                <a:cs typeface="Arial"/>
                <a:sym typeface="Arial"/>
              </a:rPr>
              <a:t>.</a:t>
            </a:r>
            <a:endParaRPr sz="2800">
              <a:solidFill>
                <a:schemeClr val="dk1"/>
              </a:solidFill>
              <a:latin typeface="Calibri"/>
              <a:ea typeface="Calibri"/>
              <a:cs typeface="Calibri"/>
              <a:sym typeface="Calibri"/>
            </a:endParaRPr>
          </a:p>
          <a:p>
            <a:pPr indent="0" lvl="0" marL="0" marR="0" rtl="0" algn="l">
              <a:lnSpc>
                <a:spcPct val="100000"/>
              </a:lnSpc>
              <a:spcBef>
                <a:spcPts val="700"/>
              </a:spcBef>
              <a:spcAft>
                <a:spcPts val="0"/>
              </a:spcAft>
              <a:buClr>
                <a:schemeClr val="dk1"/>
              </a:buClr>
              <a:buSzPts val="2000"/>
              <a:buFont typeface="Arial"/>
              <a:buNone/>
            </a:pPr>
            <a:r>
              <a:t/>
            </a:r>
            <a:endParaRPr sz="2000">
              <a:solidFill>
                <a:srgbClr val="292929"/>
              </a:solidFill>
              <a:latin typeface="Courier New"/>
              <a:ea typeface="Courier New"/>
              <a:cs typeface="Courier New"/>
              <a:sym typeface="Courier New"/>
            </a:endParaRPr>
          </a:p>
          <a:p>
            <a:pPr indent="0" lvl="0" marL="0" marR="0" rtl="0" algn="l">
              <a:lnSpc>
                <a:spcPct val="100000"/>
              </a:lnSpc>
              <a:spcBef>
                <a:spcPts val="700"/>
              </a:spcBef>
              <a:spcAft>
                <a:spcPts val="0"/>
              </a:spcAft>
              <a:buClr>
                <a:srgbClr val="292929"/>
              </a:buClr>
              <a:buSzPts val="2000"/>
              <a:buFont typeface="Arial"/>
              <a:buNone/>
            </a:pPr>
            <a:r>
              <a:rPr lang="en-US" sz="2000">
                <a:solidFill>
                  <a:srgbClr val="292929"/>
                </a:solidFill>
                <a:latin typeface="Courier New"/>
                <a:ea typeface="Courier New"/>
                <a:cs typeface="Courier New"/>
                <a:sym typeface="Courier New"/>
              </a:rPr>
              <a:t>SELECT SUM(PAYLOAD_MASS__KG_) AS TOTAL_PAYLOAD </a:t>
            </a:r>
            <a:endParaRPr sz="2000">
              <a:solidFill>
                <a:srgbClr val="292929"/>
              </a:solidFill>
              <a:latin typeface="Courier New"/>
              <a:ea typeface="Courier New"/>
              <a:cs typeface="Courier New"/>
              <a:sym typeface="Courier New"/>
            </a:endParaRPr>
          </a:p>
          <a:p>
            <a:pPr indent="0" lvl="0" marL="0" marR="0" rtl="0" algn="l">
              <a:lnSpc>
                <a:spcPct val="100000"/>
              </a:lnSpc>
              <a:spcBef>
                <a:spcPts val="700"/>
              </a:spcBef>
              <a:spcAft>
                <a:spcPts val="0"/>
              </a:spcAft>
              <a:buClr>
                <a:srgbClr val="292929"/>
              </a:buClr>
              <a:buSzPts val="2000"/>
              <a:buFont typeface="Arial"/>
              <a:buNone/>
            </a:pPr>
            <a:r>
              <a:rPr lang="en-US" sz="2000">
                <a:solidFill>
                  <a:srgbClr val="292929"/>
                </a:solidFill>
                <a:latin typeface="Courier New"/>
                <a:ea typeface="Courier New"/>
                <a:cs typeface="Courier New"/>
                <a:sym typeface="Courier New"/>
              </a:rPr>
              <a:t>  FROM SPACEXTABLE WHERE Customer = 'NASA (CRS)';</a:t>
            </a:r>
            <a:endParaRPr sz="2000">
              <a:solidFill>
                <a:srgbClr val="292929"/>
              </a:solidFill>
              <a:latin typeface="Courier New"/>
              <a:ea typeface="Courier New"/>
              <a:cs typeface="Courier New"/>
              <a:sym typeface="Courier New"/>
            </a:endParaRPr>
          </a:p>
        </p:txBody>
      </p:sp>
      <p:sp>
        <p:nvSpPr>
          <p:cNvPr id="292" name="Google Shape;292;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4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The average payload mass carried by booster version F9 v1.1 is </a:t>
            </a:r>
            <a:r>
              <a:rPr b="1" lang="en-US" sz="2200">
                <a:solidFill>
                  <a:srgbClr val="0948CB"/>
                </a:solidFill>
                <a:latin typeface="Arial"/>
                <a:ea typeface="Arial"/>
                <a:cs typeface="Arial"/>
                <a:sym typeface="Arial"/>
              </a:rPr>
              <a:t>2,534.67kg</a:t>
            </a:r>
            <a:r>
              <a:rPr lang="en-US" sz="2200">
                <a:solidFill>
                  <a:srgbClr val="292929"/>
                </a:solidFill>
                <a:latin typeface="Arial"/>
                <a:ea typeface="Arial"/>
                <a:cs typeface="Arial"/>
                <a:sym typeface="Arial"/>
              </a:rPr>
              <a:t>.</a:t>
            </a:r>
            <a:endParaRPr sz="2800">
              <a:solidFill>
                <a:schemeClr val="dk1"/>
              </a:solidFill>
              <a:latin typeface="Calibri"/>
              <a:ea typeface="Calibri"/>
              <a:cs typeface="Calibri"/>
              <a:sym typeface="Calibri"/>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SELECT AVG(PAYLOAD_MASS__KG_) AS AVG_PAYLOAD_MASS </a:t>
            </a:r>
            <a:endParaRPr sz="1800">
              <a:solidFill>
                <a:srgbClr val="292929"/>
              </a:solidFill>
              <a:latin typeface="Courier New"/>
              <a:ea typeface="Courier New"/>
              <a:cs typeface="Courier New"/>
              <a:sym typeface="Courier New"/>
            </a:endParaRPr>
          </a:p>
          <a:p>
            <a:pPr indent="0" lvl="0" marL="0" marR="0" rtl="0" algn="l">
              <a:lnSpc>
                <a:spcPct val="10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  FROM SPACEXTABLE WHERE Booster_Version LIKE 'F9 v1.1%';</a:t>
            </a:r>
            <a:endParaRPr sz="1800">
              <a:solidFill>
                <a:srgbClr val="292929"/>
              </a:solidFill>
              <a:latin typeface="Courier New"/>
              <a:ea typeface="Courier New"/>
              <a:cs typeface="Courier New"/>
              <a:sym typeface="Courier New"/>
            </a:endParaRPr>
          </a:p>
        </p:txBody>
      </p:sp>
      <p:sp>
        <p:nvSpPr>
          <p:cNvPr id="299" name="Google Shape;299;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43"/>
          <p:cNvSpPr txBox="1"/>
          <p:nvPr>
            <p:ph idx="1" type="body"/>
          </p:nvPr>
        </p:nvSpPr>
        <p:spPr>
          <a:xfrm>
            <a:off x="770010" y="1825625"/>
            <a:ext cx="8991209" cy="438181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The first successful landing outcome on ground pad occurred on </a:t>
            </a:r>
            <a:r>
              <a:rPr b="1" lang="en-US" sz="2200">
                <a:solidFill>
                  <a:srgbClr val="0948CB"/>
                </a:solidFill>
                <a:latin typeface="Arial"/>
                <a:ea typeface="Arial"/>
                <a:cs typeface="Arial"/>
                <a:sym typeface="Arial"/>
              </a:rPr>
              <a:t>December 22nd, 2015</a:t>
            </a:r>
            <a:r>
              <a:rPr lang="en-US" sz="2200">
                <a:solidFill>
                  <a:srgbClr val="292929"/>
                </a:solidFill>
                <a:latin typeface="Arial"/>
                <a:ea typeface="Arial"/>
                <a:cs typeface="Arial"/>
                <a:sym typeface="Arial"/>
              </a:rPr>
              <a:t>.</a:t>
            </a:r>
            <a:endParaRPr sz="2800">
              <a:solidFill>
                <a:srgbClr val="292929"/>
              </a:solidFill>
              <a:latin typeface="Calibri"/>
              <a:ea typeface="Calibri"/>
              <a:cs typeface="Calibri"/>
              <a:sym typeface="Calibri"/>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SELECT MIN(Date) as LaunchDate </a:t>
            </a:r>
            <a:endParaRPr/>
          </a:p>
          <a:p>
            <a:pPr indent="0" lvl="0" marL="0" marR="0" rtl="0" algn="l">
              <a:lnSpc>
                <a:spcPct val="10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  FROM SPACEXTABLE </a:t>
            </a:r>
            <a:endParaRPr/>
          </a:p>
          <a:p>
            <a:pPr indent="0" lvl="0" marL="0" marR="0" rtl="0" algn="l">
              <a:lnSpc>
                <a:spcPct val="10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  WHERE Landing_Outcome = 'Success (ground pad)';</a:t>
            </a:r>
            <a:endParaRPr sz="1800">
              <a:solidFill>
                <a:srgbClr val="292929"/>
              </a:solidFill>
              <a:latin typeface="Courier New"/>
              <a:ea typeface="Courier New"/>
              <a:cs typeface="Courier New"/>
              <a:sym typeface="Courier New"/>
            </a:endParaRPr>
          </a:p>
        </p:txBody>
      </p:sp>
      <p:sp>
        <p:nvSpPr>
          <p:cNvPr id="306" name="Google Shape;306;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0" name="Google Shape;100;p17"/>
          <p:cNvSpPr txBox="1"/>
          <p:nvPr/>
        </p:nvSpPr>
        <p:spPr>
          <a:xfrm>
            <a:off x="769927" y="1563308"/>
            <a:ext cx="4920097" cy="42585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800">
              <a:solidFill>
                <a:srgbClr val="0070C0"/>
              </a:solidFill>
              <a:latin typeface="IBM Plex Mono"/>
              <a:ea typeface="IBM Plex Mono"/>
              <a:cs typeface="IBM Plex Mono"/>
              <a:sym typeface="IBM Plex Mono"/>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Data collection via API</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Exploratory Data Analysis with Visualization</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Interactive Dashboard with Plotly Dash</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Machine Learning Prediction</a:t>
            </a:r>
            <a:endParaRPr b="0" i="0" sz="2200" u="none" cap="none" strike="noStrike">
              <a:solidFill>
                <a:srgbClr val="292929"/>
              </a:solidFill>
              <a:latin typeface="Arial"/>
              <a:ea typeface="Arial"/>
              <a:cs typeface="Arial"/>
              <a:sym typeface="Arial"/>
            </a:endParaRPr>
          </a:p>
        </p:txBody>
      </p:sp>
      <p:sp>
        <p:nvSpPr>
          <p:cNvPr id="101" name="Google Shape;101;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17"/>
          <p:cNvSpPr txBox="1"/>
          <p:nvPr/>
        </p:nvSpPr>
        <p:spPr>
          <a:xfrm>
            <a:off x="5372406" y="1563307"/>
            <a:ext cx="5913745" cy="42585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Success Rate over Time: An improvement in success rate was observed over time. </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Success Rate by Launch Site: KSC LC-39A shows the highest success rate of all launch sites.</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Success Rate by Orbit: ES-L1, SSO, HEO, and GEO were observed to have the highest success rates.</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Payload: Heavier payloads have a high failure rate early on with a significant improvement over time.</a:t>
            </a:r>
            <a:endParaRPr/>
          </a:p>
          <a:p>
            <a:pPr indent="-228600" lvl="1" marL="685800" marR="0" rtl="0" algn="l">
              <a:lnSpc>
                <a:spcPct val="100000"/>
              </a:lnSpc>
              <a:spcBef>
                <a:spcPts val="7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Predictive Analysis: The DecisionTreeClassifier algorithm has proven highly accurate in predicting landing outcomes.</a:t>
            </a:r>
            <a:endParaRPr/>
          </a:p>
          <a:p>
            <a:pPr indent="0" lvl="0" marL="0" marR="0" rtl="0" algn="l">
              <a:lnSpc>
                <a:spcPct val="100000"/>
              </a:lnSpc>
              <a:spcBef>
                <a:spcPts val="700"/>
              </a:spcBef>
              <a:spcAft>
                <a:spcPts val="0"/>
              </a:spcAft>
              <a:buClr>
                <a:srgbClr val="0070C0"/>
              </a:buClr>
              <a:buSzPts val="22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44"/>
          <p:cNvSpPr txBox="1"/>
          <p:nvPr>
            <p:ph idx="1" type="body"/>
          </p:nvPr>
        </p:nvSpPr>
        <p:spPr>
          <a:xfrm>
            <a:off x="770010" y="1825625"/>
            <a:ext cx="9745589" cy="4625658"/>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100000"/>
              </a:lnSpc>
              <a:spcBef>
                <a:spcPts val="0"/>
              </a:spcBef>
              <a:spcAft>
                <a:spcPts val="0"/>
              </a:spcAft>
              <a:buClr>
                <a:srgbClr val="292929"/>
              </a:buClr>
              <a:buSzPct val="100000"/>
              <a:buFont typeface="Arial"/>
              <a:buNone/>
            </a:pPr>
            <a:r>
              <a:rPr lang="en-US" sz="2400">
                <a:solidFill>
                  <a:srgbClr val="292929"/>
                </a:solidFill>
                <a:latin typeface="Arial"/>
                <a:ea typeface="Arial"/>
                <a:cs typeface="Arial"/>
                <a:sym typeface="Arial"/>
              </a:rPr>
              <a:t>The boosters which have successfully landed on drone ship and had payload mass greater than 4000 but less than 6000 are:</a:t>
            </a:r>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700"/>
              </a:spcBef>
              <a:spcAft>
                <a:spcPts val="0"/>
              </a:spcAft>
              <a:buClr>
                <a:srgbClr val="292929"/>
              </a:buClr>
              <a:buSzPct val="100000"/>
              <a:buFont typeface="Arial"/>
              <a:buNone/>
            </a:pPr>
            <a:r>
              <a:rPr lang="en-US" sz="2200">
                <a:solidFill>
                  <a:srgbClr val="292929"/>
                </a:solidFill>
                <a:latin typeface="Courier New"/>
                <a:ea typeface="Courier New"/>
                <a:cs typeface="Courier New"/>
                <a:sym typeface="Courier New"/>
              </a:rPr>
              <a:t>SELECT Booster_Version, PAYLOAD_MASS__KG_ </a:t>
            </a:r>
            <a:endParaRPr sz="2800">
              <a:solidFill>
                <a:srgbClr val="292929"/>
              </a:solidFill>
              <a:latin typeface="Courier New"/>
              <a:ea typeface="Courier New"/>
              <a:cs typeface="Courier New"/>
              <a:sym typeface="Courier New"/>
            </a:endParaRPr>
          </a:p>
          <a:p>
            <a:pPr indent="0" lvl="0" marL="0" marR="0" rtl="0" algn="l">
              <a:lnSpc>
                <a:spcPct val="100000"/>
              </a:lnSpc>
              <a:spcBef>
                <a:spcPts val="700"/>
              </a:spcBef>
              <a:spcAft>
                <a:spcPts val="0"/>
              </a:spcAft>
              <a:buClr>
                <a:srgbClr val="292929"/>
              </a:buClr>
              <a:buSzPct val="100000"/>
              <a:buFont typeface="Arial"/>
              <a:buNone/>
            </a:pPr>
            <a:r>
              <a:rPr lang="en-US" sz="2200">
                <a:solidFill>
                  <a:srgbClr val="292929"/>
                </a:solidFill>
                <a:latin typeface="Courier New"/>
                <a:ea typeface="Courier New"/>
                <a:cs typeface="Courier New"/>
                <a:sym typeface="Courier New"/>
              </a:rPr>
              <a:t>  FROM SPACEXTABLE </a:t>
            </a:r>
            <a:endParaRPr sz="2800">
              <a:solidFill>
                <a:srgbClr val="292929"/>
              </a:solidFill>
              <a:latin typeface="Courier New"/>
              <a:ea typeface="Courier New"/>
              <a:cs typeface="Courier New"/>
              <a:sym typeface="Courier New"/>
            </a:endParaRPr>
          </a:p>
          <a:p>
            <a:pPr indent="0" lvl="0" marL="0" marR="0" rtl="0" algn="l">
              <a:lnSpc>
                <a:spcPct val="100000"/>
              </a:lnSpc>
              <a:spcBef>
                <a:spcPts val="700"/>
              </a:spcBef>
              <a:spcAft>
                <a:spcPts val="0"/>
              </a:spcAft>
              <a:buClr>
                <a:srgbClr val="292929"/>
              </a:buClr>
              <a:buSzPct val="100000"/>
              <a:buFont typeface="Arial"/>
              <a:buNone/>
            </a:pPr>
            <a:r>
              <a:rPr lang="en-US" sz="2200">
                <a:solidFill>
                  <a:srgbClr val="292929"/>
                </a:solidFill>
                <a:latin typeface="Courier New"/>
                <a:ea typeface="Courier New"/>
                <a:cs typeface="Courier New"/>
                <a:sym typeface="Courier New"/>
              </a:rPr>
              <a:t>  WHERE Landing_Outcome = 'Success (drone ship)' </a:t>
            </a:r>
            <a:endParaRPr sz="2800">
              <a:solidFill>
                <a:srgbClr val="292929"/>
              </a:solidFill>
              <a:latin typeface="Courier New"/>
              <a:ea typeface="Courier New"/>
              <a:cs typeface="Courier New"/>
              <a:sym typeface="Courier New"/>
            </a:endParaRPr>
          </a:p>
          <a:p>
            <a:pPr indent="0" lvl="0" marL="0" marR="0" rtl="0" algn="l">
              <a:lnSpc>
                <a:spcPct val="100000"/>
              </a:lnSpc>
              <a:spcBef>
                <a:spcPts val="700"/>
              </a:spcBef>
              <a:spcAft>
                <a:spcPts val="0"/>
              </a:spcAft>
              <a:buClr>
                <a:srgbClr val="292929"/>
              </a:buClr>
              <a:buSzPct val="100000"/>
              <a:buFont typeface="Arial"/>
              <a:buNone/>
            </a:pPr>
            <a:r>
              <a:rPr lang="en-US" sz="2200">
                <a:solidFill>
                  <a:srgbClr val="292929"/>
                </a:solidFill>
                <a:latin typeface="Courier New"/>
                <a:ea typeface="Courier New"/>
                <a:cs typeface="Courier New"/>
                <a:sym typeface="Courier New"/>
              </a:rPr>
              <a:t>    AND PAYLOAD_MASS__KG_ BETWEEN 4000 AND 6000;</a:t>
            </a:r>
            <a:endParaRPr sz="2800">
              <a:solidFill>
                <a:srgbClr val="292929"/>
              </a:solidFill>
              <a:latin typeface="Courier New"/>
              <a:ea typeface="Courier New"/>
              <a:cs typeface="Courier New"/>
              <a:sym typeface="Courier New"/>
            </a:endParaRPr>
          </a:p>
          <a:p>
            <a:pPr indent="0" lvl="0" marL="0" marR="0" rtl="0" algn="l">
              <a:lnSpc>
                <a:spcPct val="100000"/>
              </a:lnSpc>
              <a:spcBef>
                <a:spcPts val="1400"/>
              </a:spcBef>
              <a:spcAft>
                <a:spcPts val="0"/>
              </a:spcAft>
              <a:buClr>
                <a:srgbClr val="292929"/>
              </a:buClr>
              <a:buSzPct val="100000"/>
              <a:buFont typeface="Arial"/>
              <a:buNone/>
            </a:pPr>
            <a:r>
              <a:rPr lang="en-US" sz="2200">
                <a:solidFill>
                  <a:srgbClr val="292929"/>
                </a:solidFill>
                <a:latin typeface="Arial"/>
                <a:ea typeface="Arial"/>
                <a:cs typeface="Arial"/>
                <a:sym typeface="Arial"/>
              </a:rPr>
              <a:t> </a:t>
            </a:r>
            <a:endParaRPr/>
          </a:p>
        </p:txBody>
      </p:sp>
      <p:sp>
        <p:nvSpPr>
          <p:cNvPr id="313" name="Google Shape;313;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graphicFrame>
        <p:nvGraphicFramePr>
          <p:cNvPr id="314" name="Google Shape;314;p44"/>
          <p:cNvGraphicFramePr/>
          <p:nvPr/>
        </p:nvGraphicFramePr>
        <p:xfrm>
          <a:off x="1118623" y="2654808"/>
          <a:ext cx="3000000" cy="3000000"/>
        </p:xfrm>
        <a:graphic>
          <a:graphicData uri="http://schemas.openxmlformats.org/drawingml/2006/table">
            <a:tbl>
              <a:tblPr bandRow="1">
                <a:noFill/>
                <a:tableStyleId>{BE433098-F30D-4B41-BC13-241E8B08B55F}</a:tableStyleId>
              </a:tblPr>
              <a:tblGrid>
                <a:gridCol w="2590800"/>
                <a:gridCol w="2590800"/>
              </a:tblGrid>
              <a:tr h="228600">
                <a:tc>
                  <a:txBody>
                    <a:bodyPr/>
                    <a:lstStyle/>
                    <a:p>
                      <a:pPr indent="0" lvl="0" marL="0" marR="0" rtl="0" algn="l">
                        <a:spcBef>
                          <a:spcPts val="0"/>
                        </a:spcBef>
                        <a:spcAft>
                          <a:spcPts val="0"/>
                        </a:spcAft>
                        <a:buClr>
                          <a:schemeClr val="dk1"/>
                        </a:buClr>
                        <a:buSzPts val="1800"/>
                        <a:buFont typeface="Calibri"/>
                        <a:buNone/>
                      </a:pPr>
                      <a:r>
                        <a:rPr lang="en-US" sz="1800" u="none" cap="none" strike="noStrike"/>
                        <a:t>Booster</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800"/>
                        <a:buFont typeface="Calibri"/>
                        <a:buNone/>
                      </a:pPr>
                      <a:r>
                        <a:rPr lang="en-US" sz="1800" u="none" cap="none" strike="noStrike"/>
                        <a:t>Payload Mass</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u="none" cap="none" strike="noStrike"/>
                        <a:t>F9 FT B1022</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4,696kg</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F9 FT B1026</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4,600kg</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F9 FT B1021.2</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5,300kg</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F9 FT B1031.2</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5,200kg</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0" name="Google Shape;320;p4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Total number of successful and failure mission outcomes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101600" lvl="0" marL="228600" marR="0" rtl="0" algn="l">
              <a:lnSpc>
                <a:spcPct val="100000"/>
              </a:lnSpc>
              <a:spcBef>
                <a:spcPts val="1400"/>
              </a:spcBef>
              <a:spcAft>
                <a:spcPts val="0"/>
              </a:spcAft>
              <a:buClr>
                <a:schemeClr val="dk1"/>
              </a:buClr>
              <a:buSzPts val="2000"/>
              <a:buFont typeface="Arial"/>
              <a:buNone/>
            </a:pPr>
            <a:r>
              <a:t/>
            </a:r>
            <a:endParaRPr sz="20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2000"/>
              <a:buFont typeface="Arial"/>
              <a:buNone/>
            </a:pPr>
            <a:r>
              <a:rPr lang="en-US" sz="2000">
                <a:solidFill>
                  <a:srgbClr val="292929"/>
                </a:solidFill>
                <a:latin typeface="Courier New"/>
                <a:ea typeface="Courier New"/>
                <a:cs typeface="Courier New"/>
                <a:sym typeface="Courier New"/>
              </a:rPr>
              <a:t>SELECT CASE</a:t>
            </a:r>
            <a:endParaRPr sz="20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2000"/>
              <a:buFont typeface="Arial"/>
              <a:buNone/>
            </a:pPr>
            <a:r>
              <a:rPr lang="en-US" sz="2000">
                <a:solidFill>
                  <a:srgbClr val="292929"/>
                </a:solidFill>
                <a:latin typeface="Courier New"/>
                <a:ea typeface="Courier New"/>
                <a:cs typeface="Courier New"/>
                <a:sym typeface="Courier New"/>
              </a:rPr>
              <a:t>    WHEN Mission_Outcome LIKE 'Success%' THEN 'Success'</a:t>
            </a:r>
            <a:endParaRPr sz="20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2000"/>
              <a:buFont typeface="Arial"/>
              <a:buNone/>
            </a:pPr>
            <a:r>
              <a:rPr lang="en-US" sz="2000">
                <a:solidFill>
                  <a:srgbClr val="292929"/>
                </a:solidFill>
                <a:latin typeface="Courier New"/>
                <a:ea typeface="Courier New"/>
                <a:cs typeface="Courier New"/>
                <a:sym typeface="Courier New"/>
              </a:rPr>
              <a:t>    WHEN Mission_Outcome LIKE 'Failure%' THEN 'Failure'</a:t>
            </a:r>
            <a:endParaRPr sz="20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2000"/>
              <a:buFont typeface="Arial"/>
              <a:buNone/>
            </a:pPr>
            <a:r>
              <a:rPr lang="en-US" sz="2000">
                <a:solidFill>
                  <a:srgbClr val="292929"/>
                </a:solidFill>
                <a:latin typeface="Courier New"/>
                <a:ea typeface="Courier New"/>
                <a:cs typeface="Courier New"/>
                <a:sym typeface="Courier New"/>
              </a:rPr>
              <a:t>END as Mission_Status, COUNT(*)</a:t>
            </a:r>
            <a:endParaRPr sz="20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2000"/>
              <a:buFont typeface="Arial"/>
              <a:buNone/>
            </a:pPr>
            <a:r>
              <a:rPr lang="en-US" sz="2000">
                <a:solidFill>
                  <a:srgbClr val="292929"/>
                </a:solidFill>
                <a:latin typeface="Courier New"/>
                <a:ea typeface="Courier New"/>
                <a:cs typeface="Courier New"/>
                <a:sym typeface="Courier New"/>
              </a:rPr>
              <a:t>FROM SPACEXTABLE </a:t>
            </a:r>
            <a:endParaRPr sz="20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2000"/>
              <a:buFont typeface="Arial"/>
              <a:buNone/>
            </a:pPr>
            <a:r>
              <a:rPr lang="en-US" sz="2000">
                <a:solidFill>
                  <a:srgbClr val="292929"/>
                </a:solidFill>
                <a:latin typeface="Courier New"/>
                <a:ea typeface="Courier New"/>
                <a:cs typeface="Courier New"/>
                <a:sym typeface="Courier New"/>
              </a:rPr>
              <a:t>GROUP BY Mission_Status;</a:t>
            </a:r>
            <a:endParaRPr sz="2000">
              <a:solidFill>
                <a:srgbClr val="292929"/>
              </a:solidFill>
              <a:latin typeface="Courier New"/>
              <a:ea typeface="Courier New"/>
              <a:cs typeface="Courier New"/>
              <a:sym typeface="Courier New"/>
            </a:endParaRPr>
          </a:p>
        </p:txBody>
      </p:sp>
      <p:sp>
        <p:nvSpPr>
          <p:cNvPr id="321" name="Google Shape;321;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graphicFrame>
        <p:nvGraphicFramePr>
          <p:cNvPr id="322" name="Google Shape;322;p45"/>
          <p:cNvGraphicFramePr/>
          <p:nvPr/>
        </p:nvGraphicFramePr>
        <p:xfrm>
          <a:off x="1298448" y="2566416"/>
          <a:ext cx="3000000" cy="3000000"/>
        </p:xfrm>
        <a:graphic>
          <a:graphicData uri="http://schemas.openxmlformats.org/drawingml/2006/table">
            <a:tbl>
              <a:tblPr bandRow="1">
                <a:noFill/>
                <a:tableStyleId>{BE433098-F30D-4B41-BC13-241E8B08B55F}</a:tableStyleId>
              </a:tblPr>
              <a:tblGrid>
                <a:gridCol w="2918450"/>
                <a:gridCol w="2918450"/>
              </a:tblGrid>
              <a:tr h="438900">
                <a:tc>
                  <a:txBody>
                    <a:bodyPr/>
                    <a:lstStyle/>
                    <a:p>
                      <a:pPr indent="0" lvl="0" marL="0" marR="0" rtl="0" algn="l">
                        <a:spcBef>
                          <a:spcPts val="0"/>
                        </a:spcBef>
                        <a:spcAft>
                          <a:spcPts val="0"/>
                        </a:spcAft>
                        <a:buNone/>
                      </a:pPr>
                      <a:r>
                        <a:rPr b="1" lang="en-US" sz="1800">
                          <a:solidFill>
                            <a:schemeClr val="lt1"/>
                          </a:solidFill>
                        </a:rPr>
                        <a:t>Mission Status</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0C0"/>
                    </a:solidFill>
                  </a:tcPr>
                </a:tc>
                <a:tc>
                  <a:txBody>
                    <a:bodyPr/>
                    <a:lstStyle/>
                    <a:p>
                      <a:pPr indent="0" lvl="0" marL="0" marR="0" rtl="0" algn="l">
                        <a:spcBef>
                          <a:spcPts val="0"/>
                        </a:spcBef>
                        <a:spcAft>
                          <a:spcPts val="0"/>
                        </a:spcAft>
                        <a:buClr>
                          <a:schemeClr val="lt1"/>
                        </a:buClr>
                        <a:buSzPts val="1800"/>
                        <a:buFont typeface="Calibri"/>
                        <a:buNone/>
                      </a:pPr>
                      <a:r>
                        <a:rPr b="1" lang="en-US" sz="1800">
                          <a:solidFill>
                            <a:schemeClr val="lt1"/>
                          </a:solidFill>
                        </a:rPr>
                        <a:t>Count</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0C0"/>
                    </a:solidFill>
                  </a:tcPr>
                </a:tc>
              </a:tr>
              <a:tr h="228600">
                <a:tc>
                  <a:txBody>
                    <a:bodyPr/>
                    <a:lstStyle/>
                    <a:p>
                      <a:pPr indent="0" lvl="0" marL="0" marR="0" rtl="0" algn="l">
                        <a:spcBef>
                          <a:spcPts val="0"/>
                        </a:spcBef>
                        <a:spcAft>
                          <a:spcPts val="0"/>
                        </a:spcAft>
                        <a:buNone/>
                      </a:pPr>
                      <a:r>
                        <a:rPr lang="en-US" sz="1800"/>
                        <a:t>Failure</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1</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Success</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100</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8" name="Google Shape;328;p46"/>
          <p:cNvSpPr txBox="1"/>
          <p:nvPr>
            <p:ph idx="1" type="body"/>
          </p:nvPr>
        </p:nvSpPr>
        <p:spPr>
          <a:xfrm>
            <a:off x="770010" y="1825625"/>
            <a:ext cx="697190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maximum payload sent was </a:t>
            </a:r>
            <a:r>
              <a:rPr b="1" lang="en-US" sz="2200">
                <a:solidFill>
                  <a:srgbClr val="0948CB"/>
                </a:solidFill>
                <a:latin typeface="Arial"/>
                <a:ea typeface="Arial"/>
                <a:cs typeface="Arial"/>
                <a:sym typeface="Arial"/>
              </a:rPr>
              <a:t>15,600kg</a:t>
            </a:r>
            <a:r>
              <a:rPr lang="en-US" sz="2200">
                <a:solidFill>
                  <a:srgbClr val="292929"/>
                </a:solidFill>
                <a:latin typeface="Arial"/>
                <a:ea typeface="Arial"/>
                <a:cs typeface="Arial"/>
                <a:sym typeface="Arial"/>
              </a:rPr>
              <a:t>.</a:t>
            </a:r>
            <a:endParaRPr sz="2800">
              <a:solidFill>
                <a:srgbClr val="292929"/>
              </a:solidFill>
              <a:latin typeface="Calibri"/>
              <a:ea typeface="Calibri"/>
              <a:cs typeface="Calibri"/>
              <a:sym typeface="Calibri"/>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boosters that carried the maximum payload are: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9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SELECT </a:t>
            </a:r>
            <a:endParaRPr sz="1800">
              <a:solidFill>
                <a:srgbClr val="292929"/>
              </a:solidFill>
              <a:latin typeface="Courier New"/>
              <a:ea typeface="Courier New"/>
              <a:cs typeface="Courier New"/>
              <a:sym typeface="Courier New"/>
            </a:endParaRPr>
          </a:p>
          <a:p>
            <a:pPr indent="-228600" lvl="0" marL="228600" marR="0" rtl="0" algn="l">
              <a:lnSpc>
                <a:spcPct val="9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  DISTINCT Booster_Version,</a:t>
            </a:r>
            <a:endParaRPr sz="1800">
              <a:solidFill>
                <a:srgbClr val="292929"/>
              </a:solidFill>
              <a:latin typeface="Courier New"/>
              <a:ea typeface="Courier New"/>
              <a:cs typeface="Courier New"/>
              <a:sym typeface="Courier New"/>
            </a:endParaRPr>
          </a:p>
          <a:p>
            <a:pPr indent="-228600" lvl="0" marL="228600" marR="0" rtl="0" algn="l">
              <a:lnSpc>
                <a:spcPct val="9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  PAYLOAD_MASS__KG_ </a:t>
            </a:r>
            <a:endParaRPr sz="1800">
              <a:solidFill>
                <a:srgbClr val="292929"/>
              </a:solidFill>
              <a:latin typeface="Courier New"/>
              <a:ea typeface="Courier New"/>
              <a:cs typeface="Courier New"/>
              <a:sym typeface="Courier New"/>
            </a:endParaRPr>
          </a:p>
          <a:p>
            <a:pPr indent="-228600" lvl="0" marL="228600" marR="0" rtl="0" algn="l">
              <a:lnSpc>
                <a:spcPct val="9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FROM SPACEXTABLE</a:t>
            </a:r>
            <a:endParaRPr sz="1800">
              <a:solidFill>
                <a:srgbClr val="292929"/>
              </a:solidFill>
              <a:latin typeface="Courier New"/>
              <a:ea typeface="Courier New"/>
              <a:cs typeface="Courier New"/>
              <a:sym typeface="Courier New"/>
            </a:endParaRPr>
          </a:p>
          <a:p>
            <a:pPr indent="-228600" lvl="0" marL="228600" marR="0" rtl="0" algn="l">
              <a:lnSpc>
                <a:spcPct val="9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  WHERE PAYLOAD_MASS__KG_ = (</a:t>
            </a:r>
            <a:endParaRPr sz="1800">
              <a:solidFill>
                <a:srgbClr val="292929"/>
              </a:solidFill>
              <a:latin typeface="Courier New"/>
              <a:ea typeface="Courier New"/>
              <a:cs typeface="Courier New"/>
              <a:sym typeface="Courier New"/>
            </a:endParaRPr>
          </a:p>
          <a:p>
            <a:pPr indent="-228600" lvl="0" marL="228600" marR="0" rtl="0" algn="l">
              <a:lnSpc>
                <a:spcPct val="9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    SELECT MAX(PAYLOAD_MASS__KG_) FROM SPACEXTABLE</a:t>
            </a:r>
            <a:endParaRPr sz="1800">
              <a:solidFill>
                <a:srgbClr val="292929"/>
              </a:solidFill>
              <a:latin typeface="Courier New"/>
              <a:ea typeface="Courier New"/>
              <a:cs typeface="Courier New"/>
              <a:sym typeface="Courier New"/>
            </a:endParaRPr>
          </a:p>
          <a:p>
            <a:pPr indent="-228600" lvl="0" marL="228600" marR="0" rtl="0" algn="l">
              <a:lnSpc>
                <a:spcPct val="9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  )</a:t>
            </a:r>
            <a:endParaRPr sz="1800">
              <a:solidFill>
                <a:srgbClr val="292929"/>
              </a:solidFill>
              <a:latin typeface="Courier New"/>
              <a:ea typeface="Courier New"/>
              <a:cs typeface="Courier New"/>
              <a:sym typeface="Courier New"/>
            </a:endParaRPr>
          </a:p>
          <a:p>
            <a:pPr indent="-228600" lvl="0" marL="228600" marR="0" rtl="0" algn="l">
              <a:lnSpc>
                <a:spcPct val="90000"/>
              </a:lnSpc>
              <a:spcBef>
                <a:spcPts val="700"/>
              </a:spcBef>
              <a:spcAft>
                <a:spcPts val="0"/>
              </a:spcAft>
              <a:buClr>
                <a:srgbClr val="292929"/>
              </a:buClr>
              <a:buSzPts val="1800"/>
              <a:buFont typeface="Arial"/>
              <a:buNone/>
            </a:pPr>
            <a:r>
              <a:rPr lang="en-US" sz="1800">
                <a:solidFill>
                  <a:srgbClr val="292929"/>
                </a:solidFill>
                <a:latin typeface="Courier New"/>
                <a:ea typeface="Courier New"/>
                <a:cs typeface="Courier New"/>
                <a:sym typeface="Courier New"/>
              </a:rPr>
              <a:t>ORDER BY Booster_Version;</a:t>
            </a:r>
            <a:endParaRPr sz="1800">
              <a:solidFill>
                <a:srgbClr val="292929"/>
              </a:solidFill>
              <a:latin typeface="Courier New"/>
              <a:ea typeface="Courier New"/>
              <a:cs typeface="Courier New"/>
              <a:sym typeface="Courier New"/>
            </a:endParaRPr>
          </a:p>
        </p:txBody>
      </p:sp>
      <p:sp>
        <p:nvSpPr>
          <p:cNvPr id="329" name="Google Shape;329;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graphicFrame>
        <p:nvGraphicFramePr>
          <p:cNvPr id="330" name="Google Shape;330;p46"/>
          <p:cNvGraphicFramePr/>
          <p:nvPr/>
        </p:nvGraphicFramePr>
        <p:xfrm>
          <a:off x="7760208" y="1610868"/>
          <a:ext cx="3000000" cy="3000000"/>
        </p:xfrm>
        <a:graphic>
          <a:graphicData uri="http://schemas.openxmlformats.org/drawingml/2006/table">
            <a:tbl>
              <a:tblPr bandRow="1">
                <a:noFill/>
                <a:tableStyleId>{BE433098-F30D-4B41-BC13-241E8B08B55F}</a:tableStyleId>
              </a:tblPr>
              <a:tblGrid>
                <a:gridCol w="2974850"/>
              </a:tblGrid>
              <a:tr h="351675">
                <a:tc>
                  <a:txBody>
                    <a:bodyPr/>
                    <a:lstStyle/>
                    <a:p>
                      <a:pPr indent="0" lvl="0" marL="0" marR="0" rtl="0" algn="l">
                        <a:spcBef>
                          <a:spcPts val="0"/>
                        </a:spcBef>
                        <a:spcAft>
                          <a:spcPts val="0"/>
                        </a:spcAft>
                        <a:buNone/>
                      </a:pPr>
                      <a:r>
                        <a:rPr lang="en-US" sz="1200"/>
                        <a:t>Booster Version</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B1048.4</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B1048.5</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B1049.4</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B1049.5</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B1049.7</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B1051.3</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B1051.4</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B1051.6</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B1056.4</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B1058.3</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B1060.2</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1675">
                <a:tc>
                  <a:txBody>
                    <a:bodyPr/>
                    <a:lstStyle/>
                    <a:p>
                      <a:pPr indent="0" lvl="0" marL="0" marR="0" rtl="0" algn="l">
                        <a:spcBef>
                          <a:spcPts val="0"/>
                        </a:spcBef>
                        <a:spcAft>
                          <a:spcPts val="0"/>
                        </a:spcAft>
                        <a:buNone/>
                      </a:pPr>
                      <a:r>
                        <a:rPr lang="en-US" sz="1200"/>
                        <a:t>F9 B5 B1060.3</a:t>
                      </a:r>
                      <a:endParaRPr/>
                    </a:p>
                  </a:txBody>
                  <a:tcPr marT="38100" marB="381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6" name="Google Shape;336;p4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of failed landing outcomes in drone ship, their booster versions, and launch site names for in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152400" lvl="0" marL="228600" marR="0" rtl="0" algn="l">
              <a:lnSpc>
                <a:spcPct val="100000"/>
              </a:lnSpc>
              <a:spcBef>
                <a:spcPts val="1400"/>
              </a:spcBef>
              <a:spcAft>
                <a:spcPts val="0"/>
              </a:spcAft>
              <a:buClr>
                <a:schemeClr val="dk1"/>
              </a:buClr>
              <a:buSzPts val="1200"/>
              <a:buFont typeface="Arial"/>
              <a:buNone/>
            </a:pPr>
            <a:r>
              <a:t/>
            </a:r>
            <a:endParaRPr sz="1200">
              <a:solidFill>
                <a:srgbClr val="292929"/>
              </a:solidFill>
              <a:latin typeface="Courier New"/>
              <a:ea typeface="Courier New"/>
              <a:cs typeface="Courier New"/>
              <a:sym typeface="Courier New"/>
            </a:endParaRPr>
          </a:p>
          <a:p>
            <a:pPr indent="-152400" lvl="0" marL="228600" marR="0" rtl="0" algn="l">
              <a:lnSpc>
                <a:spcPct val="100000"/>
              </a:lnSpc>
              <a:spcBef>
                <a:spcPts val="1400"/>
              </a:spcBef>
              <a:spcAft>
                <a:spcPts val="0"/>
              </a:spcAft>
              <a:buClr>
                <a:schemeClr val="dk1"/>
              </a:buClr>
              <a:buSzPts val="1200"/>
              <a:buFont typeface="Arial"/>
              <a:buNone/>
            </a:pPr>
            <a:r>
              <a:t/>
            </a:r>
            <a:endParaRPr sz="1200">
              <a:solidFill>
                <a:srgbClr val="292929"/>
              </a:solidFill>
              <a:latin typeface="Courier New"/>
              <a:ea typeface="Courier New"/>
              <a:cs typeface="Courier New"/>
              <a:sym typeface="Courier New"/>
            </a:endParaRPr>
          </a:p>
          <a:p>
            <a:pPr indent="-228600" lvl="0" marL="228600" marR="0" rtl="0" algn="l">
              <a:lnSpc>
                <a:spcPct val="90000"/>
              </a:lnSpc>
              <a:spcBef>
                <a:spcPts val="1000"/>
              </a:spcBef>
              <a:spcAft>
                <a:spcPts val="0"/>
              </a:spcAft>
              <a:buClr>
                <a:schemeClr val="dk1"/>
              </a:buClr>
              <a:buSzPts val="1200"/>
              <a:buFont typeface="Arial"/>
              <a:buNone/>
            </a:pPr>
            <a:r>
              <a:t/>
            </a:r>
            <a:endParaRPr sz="1200">
              <a:solidFill>
                <a:srgbClr val="000000"/>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SELECT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CASE strftime('%m', Date)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'01' THEN 'January'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'02' THEN 'February'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'03' THEN 'March'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'04' THEN 'April'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'05' THEN 'May'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'06' THEN 'June'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'07' THEN 'July'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'08' THEN 'August'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'09' THEN 'September'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'10' THEN 'October'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'11' THEN 'November'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WHEN '12' THEN 'December'</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END as Month, </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    Landing_Outcome, Booster_Version, Launch_Site, Date</a:t>
            </a:r>
            <a:endParaRPr sz="1200">
              <a:solidFill>
                <a:srgbClr val="292929"/>
              </a:solidFill>
              <a:latin typeface="Courier New"/>
              <a:ea typeface="Courier New"/>
              <a:cs typeface="Courier New"/>
              <a:sym typeface="Courier New"/>
            </a:endParaRPr>
          </a:p>
          <a:p>
            <a:pPr indent="0" lvl="0" marL="22860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FROM SPACEXTABLE</a:t>
            </a:r>
            <a:endParaRPr sz="1200">
              <a:solidFill>
                <a:srgbClr val="292929"/>
              </a:solidFill>
              <a:latin typeface="Courier New"/>
              <a:ea typeface="Courier New"/>
              <a:cs typeface="Courier New"/>
              <a:sym typeface="Courier New"/>
            </a:endParaRPr>
          </a:p>
          <a:p>
            <a:pPr indent="0" lvl="0" marL="0" marR="0" rtl="0" algn="l">
              <a:lnSpc>
                <a:spcPct val="20000"/>
              </a:lnSpc>
              <a:spcBef>
                <a:spcPts val="700"/>
              </a:spcBef>
              <a:spcAft>
                <a:spcPts val="0"/>
              </a:spcAft>
              <a:buClr>
                <a:srgbClr val="292929"/>
              </a:buClr>
              <a:buSzPts val="1200"/>
              <a:buFont typeface="Arial"/>
              <a:buNone/>
            </a:pPr>
            <a:r>
              <a:rPr lang="en-US" sz="1200">
                <a:solidFill>
                  <a:srgbClr val="292929"/>
                </a:solidFill>
                <a:latin typeface="Courier New"/>
                <a:ea typeface="Courier New"/>
                <a:cs typeface="Courier New"/>
                <a:sym typeface="Courier New"/>
              </a:rPr>
              <a:t>WHERE strftime('%Y', Date) = '2015' AND Landing_Outcome = 'Failure (drone ship)';</a:t>
            </a:r>
            <a:endParaRPr sz="1200">
              <a:solidFill>
                <a:srgbClr val="292929"/>
              </a:solidFill>
              <a:latin typeface="Courier New"/>
              <a:ea typeface="Courier New"/>
              <a:cs typeface="Courier New"/>
              <a:sym typeface="Courier New"/>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37" name="Google Shape;337;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graphicFrame>
        <p:nvGraphicFramePr>
          <p:cNvPr id="338" name="Google Shape;338;p47"/>
          <p:cNvGraphicFramePr/>
          <p:nvPr/>
        </p:nvGraphicFramePr>
        <p:xfrm>
          <a:off x="1773936" y="2673130"/>
          <a:ext cx="3000000" cy="3000000"/>
        </p:xfrm>
        <a:graphic>
          <a:graphicData uri="http://schemas.openxmlformats.org/drawingml/2006/table">
            <a:tbl>
              <a:tblPr bandRow="1" firstRow="1">
                <a:noFill/>
                <a:tableStyleId>{BE433098-F30D-4B41-BC13-241E8B08B55F}</a:tableStyleId>
              </a:tblPr>
              <a:tblGrid>
                <a:gridCol w="2127500"/>
                <a:gridCol w="2127500"/>
                <a:gridCol w="2127500"/>
                <a:gridCol w="2127500"/>
              </a:tblGrid>
              <a:tr h="365750">
                <a:tc>
                  <a:txBody>
                    <a:bodyPr/>
                    <a:lstStyle/>
                    <a:p>
                      <a:pPr indent="0" lvl="0" marL="0" marR="0" rtl="0" algn="l">
                        <a:spcBef>
                          <a:spcPts val="0"/>
                        </a:spcBef>
                        <a:spcAft>
                          <a:spcPts val="0"/>
                        </a:spcAft>
                        <a:buNone/>
                      </a:pPr>
                      <a:r>
                        <a:rPr lang="en-US" sz="1800"/>
                        <a:t>Month</a:t>
                      </a:r>
                      <a:endParaRPr/>
                    </a:p>
                  </a:txBody>
                  <a:tcPr marT="45725" marB="45725" marR="91450" marL="91450"/>
                </a:tc>
                <a:tc>
                  <a:txBody>
                    <a:bodyPr/>
                    <a:lstStyle/>
                    <a:p>
                      <a:pPr indent="0" lvl="0" marL="0" marR="0" rtl="0" algn="l">
                        <a:spcBef>
                          <a:spcPts val="0"/>
                        </a:spcBef>
                        <a:spcAft>
                          <a:spcPts val="0"/>
                        </a:spcAft>
                        <a:buNone/>
                      </a:pPr>
                      <a:r>
                        <a:rPr lang="en-US" sz="1800"/>
                        <a:t>Outcome</a:t>
                      </a:r>
                      <a:endParaRPr/>
                    </a:p>
                  </a:txBody>
                  <a:tcPr marT="45725" marB="45725" marR="91450" marL="91450"/>
                </a:tc>
                <a:tc>
                  <a:txBody>
                    <a:bodyPr/>
                    <a:lstStyle/>
                    <a:p>
                      <a:pPr indent="0" lvl="0" marL="0" marR="0" rtl="0" algn="l">
                        <a:spcBef>
                          <a:spcPts val="0"/>
                        </a:spcBef>
                        <a:spcAft>
                          <a:spcPts val="0"/>
                        </a:spcAft>
                        <a:buNone/>
                      </a:pPr>
                      <a:r>
                        <a:rPr lang="en-US" sz="1800"/>
                        <a:t>Booster</a:t>
                      </a:r>
                      <a:endParaRPr/>
                    </a:p>
                  </a:txBody>
                  <a:tcPr marT="45725" marB="45725" marR="91450" marL="91450"/>
                </a:tc>
                <a:tc>
                  <a:txBody>
                    <a:bodyPr/>
                    <a:lstStyle/>
                    <a:p>
                      <a:pPr indent="0" lvl="0" marL="0" marR="0" rtl="0" algn="l">
                        <a:spcBef>
                          <a:spcPts val="0"/>
                        </a:spcBef>
                        <a:spcAft>
                          <a:spcPts val="0"/>
                        </a:spcAft>
                        <a:buNone/>
                      </a:pPr>
                      <a:r>
                        <a:rPr lang="en-US" sz="1800"/>
                        <a:t>Launch Site</a:t>
                      </a:r>
                      <a:endParaRPr/>
                    </a:p>
                  </a:txBody>
                  <a:tcPr marT="45725" marB="45725" marR="91450" marL="91450"/>
                </a:tc>
              </a:tr>
              <a:tr h="370850">
                <a:tc>
                  <a:txBody>
                    <a:bodyPr/>
                    <a:lstStyle/>
                    <a:p>
                      <a:pPr indent="0" lvl="0" marL="0" marR="0" rtl="0" algn="l">
                        <a:spcBef>
                          <a:spcPts val="0"/>
                        </a:spcBef>
                        <a:spcAft>
                          <a:spcPts val="0"/>
                        </a:spcAft>
                        <a:buNone/>
                      </a:pPr>
                      <a:r>
                        <a:rPr lang="en-US" sz="1800"/>
                        <a:t>January</a:t>
                      </a:r>
                      <a:endParaRPr/>
                    </a:p>
                  </a:txBody>
                  <a:tcPr marT="45725" marB="45725" marR="91450" marL="91450"/>
                </a:tc>
                <a:tc>
                  <a:txBody>
                    <a:bodyPr/>
                    <a:lstStyle/>
                    <a:p>
                      <a:pPr indent="0" lvl="0" marL="0" marR="0" rtl="0" algn="l">
                        <a:spcBef>
                          <a:spcPts val="0"/>
                        </a:spcBef>
                        <a:spcAft>
                          <a:spcPts val="0"/>
                        </a:spcAft>
                        <a:buNone/>
                      </a:pPr>
                      <a:r>
                        <a:rPr lang="en-US" sz="1800"/>
                        <a:t>Failure (drone ship)</a:t>
                      </a:r>
                      <a:endParaRPr/>
                    </a:p>
                  </a:txBody>
                  <a:tcPr marT="45725" marB="45725" marR="91450" marL="91450"/>
                </a:tc>
                <a:tc>
                  <a:txBody>
                    <a:bodyPr/>
                    <a:lstStyle/>
                    <a:p>
                      <a:pPr indent="0" lvl="0" marL="0" marR="0" rtl="0" algn="l">
                        <a:spcBef>
                          <a:spcPts val="0"/>
                        </a:spcBef>
                        <a:spcAft>
                          <a:spcPts val="0"/>
                        </a:spcAft>
                        <a:buNone/>
                      </a:pPr>
                      <a:r>
                        <a:rPr lang="en-US" sz="1800"/>
                        <a:t>F9 v1.1 B1012</a:t>
                      </a:r>
                      <a:endParaRPr/>
                    </a:p>
                  </a:txBody>
                  <a:tcPr marT="45725" marB="45725" marR="91450" marL="91450"/>
                </a:tc>
                <a:tc>
                  <a:txBody>
                    <a:bodyPr/>
                    <a:lstStyle/>
                    <a:p>
                      <a:pPr indent="0" lvl="0" marL="0" marR="0" rtl="0" algn="l">
                        <a:spcBef>
                          <a:spcPts val="0"/>
                        </a:spcBef>
                        <a:spcAft>
                          <a:spcPts val="0"/>
                        </a:spcAft>
                        <a:buNone/>
                      </a:pPr>
                      <a:r>
                        <a:rPr lang="en-US" sz="1800"/>
                        <a:t>CCAFS LC-40</a:t>
                      </a:r>
                      <a:endParaRPr/>
                    </a:p>
                  </a:txBody>
                  <a:tcPr marT="45725" marB="45725" marR="91450" marL="91450"/>
                </a:tc>
              </a:tr>
              <a:tr h="370850">
                <a:tc>
                  <a:txBody>
                    <a:bodyPr/>
                    <a:lstStyle/>
                    <a:p>
                      <a:pPr indent="0" lvl="0" marL="0" marR="0" rtl="0" algn="l">
                        <a:spcBef>
                          <a:spcPts val="0"/>
                        </a:spcBef>
                        <a:spcAft>
                          <a:spcPts val="0"/>
                        </a:spcAft>
                        <a:buNone/>
                      </a:pPr>
                      <a:r>
                        <a:rPr lang="en-US" sz="1800"/>
                        <a:t>April</a:t>
                      </a:r>
                      <a:endParaRPr/>
                    </a:p>
                  </a:txBody>
                  <a:tcPr marT="45725" marB="45725" marR="91450" marL="91450"/>
                </a:tc>
                <a:tc>
                  <a:txBody>
                    <a:bodyPr/>
                    <a:lstStyle/>
                    <a:p>
                      <a:pPr indent="0" lvl="0" marL="0" marR="0" rtl="0" algn="l">
                        <a:spcBef>
                          <a:spcPts val="0"/>
                        </a:spcBef>
                        <a:spcAft>
                          <a:spcPts val="0"/>
                        </a:spcAft>
                        <a:buNone/>
                      </a:pPr>
                      <a:r>
                        <a:rPr lang="en-US" sz="1800"/>
                        <a:t>Failure (drone ship)</a:t>
                      </a:r>
                      <a:endParaRPr/>
                    </a:p>
                  </a:txBody>
                  <a:tcPr marT="45725" marB="45725" marR="91450" marL="91450"/>
                </a:tc>
                <a:tc>
                  <a:txBody>
                    <a:bodyPr/>
                    <a:lstStyle/>
                    <a:p>
                      <a:pPr indent="0" lvl="0" marL="0" marR="0" rtl="0" algn="l">
                        <a:spcBef>
                          <a:spcPts val="0"/>
                        </a:spcBef>
                        <a:spcAft>
                          <a:spcPts val="0"/>
                        </a:spcAft>
                        <a:buNone/>
                      </a:pPr>
                      <a:r>
                        <a:rPr lang="en-US" sz="1800"/>
                        <a:t>F9 v1.1 B1015</a:t>
                      </a:r>
                      <a:endParaRPr/>
                    </a:p>
                  </a:txBody>
                  <a:tcPr marT="45725" marB="45725" marR="91450" marL="91450"/>
                </a:tc>
                <a:tc>
                  <a:txBody>
                    <a:bodyPr/>
                    <a:lstStyle/>
                    <a:p>
                      <a:pPr indent="0" lvl="0" marL="0" marR="0" rtl="0" algn="l">
                        <a:spcBef>
                          <a:spcPts val="0"/>
                        </a:spcBef>
                        <a:spcAft>
                          <a:spcPts val="0"/>
                        </a:spcAft>
                        <a:buNone/>
                      </a:pPr>
                      <a:r>
                        <a:rPr lang="en-US" sz="1800"/>
                        <a:t>CCAFS LC-40</a:t>
                      </a:r>
                      <a:endParaRPr/>
                    </a:p>
                  </a:txBody>
                  <a:tcPr marT="45725" marB="45725" marR="91450" marL="9145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48"/>
          <p:cNvSpPr txBox="1"/>
          <p:nvPr>
            <p:ph idx="1" type="body"/>
          </p:nvPr>
        </p:nvSpPr>
        <p:spPr>
          <a:xfrm>
            <a:off x="770010" y="1825625"/>
            <a:ext cx="6319637" cy="439401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 the count of landing outcomes between the date 2010-06-04 and 2017-03-20, in descending order:</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228600" marR="0" rtl="0" algn="l">
              <a:lnSpc>
                <a:spcPct val="0"/>
              </a:lnSpc>
              <a:spcBef>
                <a:spcPts val="1000"/>
              </a:spcBef>
              <a:spcAft>
                <a:spcPts val="0"/>
              </a:spcAft>
              <a:buClr>
                <a:srgbClr val="292929"/>
              </a:buClr>
              <a:buSzPts val="2200"/>
              <a:buFont typeface="Arial"/>
              <a:buNone/>
            </a:pPr>
            <a:r>
              <a:rPr lang="en-US" sz="2200">
                <a:solidFill>
                  <a:srgbClr val="292929"/>
                </a:solidFill>
                <a:latin typeface="Courier New"/>
                <a:ea typeface="Courier New"/>
                <a:cs typeface="Courier New"/>
                <a:sym typeface="Courier New"/>
              </a:rPr>
              <a:t>SELECT </a:t>
            </a:r>
            <a:endParaRPr sz="2800">
              <a:solidFill>
                <a:srgbClr val="292929"/>
              </a:solidFill>
              <a:latin typeface="Courier New"/>
              <a:ea typeface="Courier New"/>
              <a:cs typeface="Courier New"/>
              <a:sym typeface="Courier New"/>
            </a:endParaRPr>
          </a:p>
          <a:p>
            <a:pPr indent="0" lvl="0" marL="228600" marR="0" rtl="0" algn="l">
              <a:lnSpc>
                <a:spcPct val="0"/>
              </a:lnSpc>
              <a:spcBef>
                <a:spcPts val="1000"/>
              </a:spcBef>
              <a:spcAft>
                <a:spcPts val="0"/>
              </a:spcAft>
              <a:buClr>
                <a:srgbClr val="292929"/>
              </a:buClr>
              <a:buSzPts val="2200"/>
              <a:buFont typeface="Arial"/>
              <a:buNone/>
            </a:pPr>
            <a:r>
              <a:rPr lang="en-US" sz="2200">
                <a:solidFill>
                  <a:srgbClr val="292929"/>
                </a:solidFill>
                <a:latin typeface="Courier New"/>
                <a:ea typeface="Courier New"/>
                <a:cs typeface="Courier New"/>
                <a:sym typeface="Courier New"/>
              </a:rPr>
              <a:t>  Landing_Outcome,</a:t>
            </a:r>
            <a:endParaRPr sz="2800">
              <a:solidFill>
                <a:srgbClr val="292929"/>
              </a:solidFill>
              <a:latin typeface="Courier New"/>
              <a:ea typeface="Courier New"/>
              <a:cs typeface="Courier New"/>
              <a:sym typeface="Courier New"/>
            </a:endParaRPr>
          </a:p>
          <a:p>
            <a:pPr indent="0" lvl="0" marL="228600" marR="0" rtl="0" algn="l">
              <a:lnSpc>
                <a:spcPct val="0"/>
              </a:lnSpc>
              <a:spcBef>
                <a:spcPts val="1000"/>
              </a:spcBef>
              <a:spcAft>
                <a:spcPts val="0"/>
              </a:spcAft>
              <a:buClr>
                <a:srgbClr val="292929"/>
              </a:buClr>
              <a:buSzPts val="2200"/>
              <a:buFont typeface="Arial"/>
              <a:buNone/>
            </a:pPr>
            <a:r>
              <a:rPr lang="en-US" sz="2200">
                <a:solidFill>
                  <a:srgbClr val="292929"/>
                </a:solidFill>
                <a:latin typeface="Courier New"/>
                <a:ea typeface="Courier New"/>
                <a:cs typeface="Courier New"/>
                <a:sym typeface="Courier New"/>
              </a:rPr>
              <a:t>  COUNT(*) as Count</a:t>
            </a:r>
            <a:endParaRPr sz="2800">
              <a:solidFill>
                <a:srgbClr val="292929"/>
              </a:solidFill>
              <a:latin typeface="Courier New"/>
              <a:ea typeface="Courier New"/>
              <a:cs typeface="Courier New"/>
              <a:sym typeface="Courier New"/>
            </a:endParaRPr>
          </a:p>
          <a:p>
            <a:pPr indent="0" lvl="0" marL="228600" marR="0" rtl="0" algn="l">
              <a:lnSpc>
                <a:spcPct val="0"/>
              </a:lnSpc>
              <a:spcBef>
                <a:spcPts val="1000"/>
              </a:spcBef>
              <a:spcAft>
                <a:spcPts val="0"/>
              </a:spcAft>
              <a:buClr>
                <a:srgbClr val="292929"/>
              </a:buClr>
              <a:buSzPts val="2200"/>
              <a:buFont typeface="Arial"/>
              <a:buNone/>
            </a:pPr>
            <a:r>
              <a:rPr lang="en-US" sz="2200">
                <a:solidFill>
                  <a:srgbClr val="292929"/>
                </a:solidFill>
                <a:latin typeface="Courier New"/>
                <a:ea typeface="Courier New"/>
                <a:cs typeface="Courier New"/>
                <a:sym typeface="Courier New"/>
              </a:rPr>
              <a:t>FROM SPACEXTABLE</a:t>
            </a:r>
            <a:endParaRPr sz="2800">
              <a:solidFill>
                <a:srgbClr val="292929"/>
              </a:solidFill>
              <a:latin typeface="Courier New"/>
              <a:ea typeface="Courier New"/>
              <a:cs typeface="Courier New"/>
              <a:sym typeface="Courier New"/>
            </a:endParaRPr>
          </a:p>
          <a:p>
            <a:pPr indent="0" lvl="0" marL="228600" marR="0" rtl="0" algn="l">
              <a:lnSpc>
                <a:spcPct val="0"/>
              </a:lnSpc>
              <a:spcBef>
                <a:spcPts val="1000"/>
              </a:spcBef>
              <a:spcAft>
                <a:spcPts val="0"/>
              </a:spcAft>
              <a:buClr>
                <a:srgbClr val="292929"/>
              </a:buClr>
              <a:buSzPts val="2200"/>
              <a:buFont typeface="Arial"/>
              <a:buNone/>
            </a:pPr>
            <a:r>
              <a:rPr lang="en-US" sz="2200">
                <a:solidFill>
                  <a:srgbClr val="292929"/>
                </a:solidFill>
                <a:latin typeface="Courier New"/>
                <a:ea typeface="Courier New"/>
                <a:cs typeface="Courier New"/>
                <a:sym typeface="Courier New"/>
              </a:rPr>
              <a:t>WHERE </a:t>
            </a:r>
            <a:endParaRPr sz="2800">
              <a:solidFill>
                <a:srgbClr val="292929"/>
              </a:solidFill>
              <a:latin typeface="Courier New"/>
              <a:ea typeface="Courier New"/>
              <a:cs typeface="Courier New"/>
              <a:sym typeface="Courier New"/>
            </a:endParaRPr>
          </a:p>
          <a:p>
            <a:pPr indent="0" lvl="0" marL="228600" marR="0" rtl="0" algn="l">
              <a:lnSpc>
                <a:spcPct val="0"/>
              </a:lnSpc>
              <a:spcBef>
                <a:spcPts val="1000"/>
              </a:spcBef>
              <a:spcAft>
                <a:spcPts val="0"/>
              </a:spcAft>
              <a:buClr>
                <a:srgbClr val="292929"/>
              </a:buClr>
              <a:buSzPts val="2200"/>
              <a:buFont typeface="Arial"/>
              <a:buNone/>
            </a:pPr>
            <a:r>
              <a:rPr lang="en-US" sz="2200">
                <a:solidFill>
                  <a:srgbClr val="292929"/>
                </a:solidFill>
                <a:latin typeface="Courier New"/>
                <a:ea typeface="Courier New"/>
                <a:cs typeface="Courier New"/>
                <a:sym typeface="Courier New"/>
              </a:rPr>
              <a:t>  Date BETWEEN </a:t>
            </a:r>
            <a:endParaRPr sz="2800">
              <a:solidFill>
                <a:srgbClr val="292929"/>
              </a:solidFill>
              <a:latin typeface="Courier New"/>
              <a:ea typeface="Courier New"/>
              <a:cs typeface="Courier New"/>
              <a:sym typeface="Courier New"/>
            </a:endParaRPr>
          </a:p>
          <a:p>
            <a:pPr indent="0" lvl="0" marL="228600" marR="0" rtl="0" algn="l">
              <a:lnSpc>
                <a:spcPct val="0"/>
              </a:lnSpc>
              <a:spcBef>
                <a:spcPts val="1000"/>
              </a:spcBef>
              <a:spcAft>
                <a:spcPts val="0"/>
              </a:spcAft>
              <a:buClr>
                <a:srgbClr val="292929"/>
              </a:buClr>
              <a:buSzPts val="2200"/>
              <a:buFont typeface="Arial"/>
              <a:buNone/>
            </a:pPr>
            <a:r>
              <a:rPr lang="en-US" sz="2200">
                <a:solidFill>
                  <a:srgbClr val="292929"/>
                </a:solidFill>
                <a:latin typeface="Courier New"/>
                <a:ea typeface="Courier New"/>
                <a:cs typeface="Courier New"/>
                <a:sym typeface="Courier New"/>
              </a:rPr>
              <a:t>    '2010-06-04' AND '2017-03-20'</a:t>
            </a:r>
            <a:endParaRPr sz="2800">
              <a:solidFill>
                <a:srgbClr val="292929"/>
              </a:solidFill>
              <a:latin typeface="Courier New"/>
              <a:ea typeface="Courier New"/>
              <a:cs typeface="Courier New"/>
              <a:sym typeface="Courier New"/>
            </a:endParaRPr>
          </a:p>
          <a:p>
            <a:pPr indent="0" lvl="0" marL="228600" marR="0" rtl="0" algn="l">
              <a:lnSpc>
                <a:spcPct val="0"/>
              </a:lnSpc>
              <a:spcBef>
                <a:spcPts val="1000"/>
              </a:spcBef>
              <a:spcAft>
                <a:spcPts val="0"/>
              </a:spcAft>
              <a:buClr>
                <a:srgbClr val="292929"/>
              </a:buClr>
              <a:buSzPts val="2200"/>
              <a:buFont typeface="Arial"/>
              <a:buNone/>
            </a:pPr>
            <a:r>
              <a:rPr lang="en-US" sz="2200">
                <a:solidFill>
                  <a:srgbClr val="292929"/>
                </a:solidFill>
                <a:latin typeface="Courier New"/>
                <a:ea typeface="Courier New"/>
                <a:cs typeface="Courier New"/>
                <a:sym typeface="Courier New"/>
              </a:rPr>
              <a:t>GROUP BY Landing_Outcome</a:t>
            </a:r>
            <a:endParaRPr sz="2800">
              <a:solidFill>
                <a:srgbClr val="292929"/>
              </a:solidFill>
              <a:latin typeface="Courier New"/>
              <a:ea typeface="Courier New"/>
              <a:cs typeface="Courier New"/>
              <a:sym typeface="Courier New"/>
            </a:endParaRPr>
          </a:p>
          <a:p>
            <a:pPr indent="0" lvl="0" marL="228600" marR="0" rtl="0" algn="l">
              <a:lnSpc>
                <a:spcPct val="0"/>
              </a:lnSpc>
              <a:spcBef>
                <a:spcPts val="1000"/>
              </a:spcBef>
              <a:spcAft>
                <a:spcPts val="0"/>
              </a:spcAft>
              <a:buClr>
                <a:srgbClr val="292929"/>
              </a:buClr>
              <a:buSzPts val="2200"/>
              <a:buFont typeface="Arial"/>
              <a:buNone/>
            </a:pPr>
            <a:r>
              <a:rPr lang="en-US" sz="2200">
                <a:solidFill>
                  <a:srgbClr val="292929"/>
                </a:solidFill>
                <a:latin typeface="Courier New"/>
                <a:ea typeface="Courier New"/>
                <a:cs typeface="Courier New"/>
                <a:sym typeface="Courier New"/>
              </a:rPr>
              <a:t>ORDER BY Count DESC;</a:t>
            </a:r>
            <a:endParaRPr sz="2800">
              <a:solidFill>
                <a:srgbClr val="292929"/>
              </a:solidFill>
              <a:latin typeface="Courier New"/>
              <a:ea typeface="Courier New"/>
              <a:cs typeface="Courier New"/>
              <a:sym typeface="Courier New"/>
            </a:endParaRPr>
          </a:p>
        </p:txBody>
      </p:sp>
      <p:sp>
        <p:nvSpPr>
          <p:cNvPr id="345" name="Google Shape;345;p4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graphicFrame>
        <p:nvGraphicFramePr>
          <p:cNvPr id="346" name="Google Shape;346;p48"/>
          <p:cNvGraphicFramePr/>
          <p:nvPr/>
        </p:nvGraphicFramePr>
        <p:xfrm>
          <a:off x="6839712" y="2346960"/>
          <a:ext cx="3000000" cy="3000000"/>
        </p:xfrm>
        <a:graphic>
          <a:graphicData uri="http://schemas.openxmlformats.org/drawingml/2006/table">
            <a:tbl>
              <a:tblPr bandRow="1" firstRow="1">
                <a:noFill/>
                <a:tableStyleId>{BE433098-F30D-4B41-BC13-241E8B08B55F}</a:tableStyleId>
              </a:tblPr>
              <a:tblGrid>
                <a:gridCol w="3193325"/>
                <a:gridCol w="939750"/>
              </a:tblGrid>
              <a:tr h="377950">
                <a:tc>
                  <a:txBody>
                    <a:bodyPr/>
                    <a:lstStyle/>
                    <a:p>
                      <a:pPr indent="0" lvl="0" marL="0" marR="0" rtl="0" algn="l">
                        <a:spcBef>
                          <a:spcPts val="0"/>
                        </a:spcBef>
                        <a:spcAft>
                          <a:spcPts val="0"/>
                        </a:spcAft>
                        <a:buNone/>
                      </a:pPr>
                      <a:r>
                        <a:rPr lang="en-US" sz="1800"/>
                        <a:t>Landing Outcome</a:t>
                      </a:r>
                      <a:endParaRPr sz="1800"/>
                    </a:p>
                  </a:txBody>
                  <a:tcPr marT="45725" marB="45725" marR="91450" marL="91450"/>
                </a:tc>
                <a:tc>
                  <a:txBody>
                    <a:bodyPr/>
                    <a:lstStyle/>
                    <a:p>
                      <a:pPr indent="0" lvl="0" marL="0" marR="0" rtl="0" algn="l">
                        <a:spcBef>
                          <a:spcPts val="0"/>
                        </a:spcBef>
                        <a:spcAft>
                          <a:spcPts val="0"/>
                        </a:spcAft>
                        <a:buNone/>
                      </a:pPr>
                      <a:r>
                        <a:rPr lang="en-US" sz="1800"/>
                        <a:t>Count</a:t>
                      </a:r>
                      <a:endParaRPr/>
                    </a:p>
                  </a:txBody>
                  <a:tcPr marT="45725" marB="45725" marR="91450" marL="91450"/>
                </a:tc>
              </a:tr>
              <a:tr h="370850">
                <a:tc>
                  <a:txBody>
                    <a:bodyPr/>
                    <a:lstStyle/>
                    <a:p>
                      <a:pPr indent="0" lvl="0" marL="0" marR="0" rtl="0" algn="l">
                        <a:spcBef>
                          <a:spcPts val="0"/>
                        </a:spcBef>
                        <a:spcAft>
                          <a:spcPts val="0"/>
                        </a:spcAft>
                        <a:buNone/>
                      </a:pPr>
                      <a:r>
                        <a:rPr lang="en-US" sz="1800"/>
                        <a:t>No attempt</a:t>
                      </a:r>
                      <a:endParaRPr/>
                    </a:p>
                  </a:txBody>
                  <a:tcPr marT="45725" marB="45725" marR="91450" marL="91450"/>
                </a:tc>
                <a:tc>
                  <a:txBody>
                    <a:bodyPr/>
                    <a:lstStyle/>
                    <a:p>
                      <a:pPr indent="0" lvl="0" marL="0" marR="0" rtl="0" algn="l">
                        <a:spcBef>
                          <a:spcPts val="0"/>
                        </a:spcBef>
                        <a:spcAft>
                          <a:spcPts val="0"/>
                        </a:spcAft>
                        <a:buNone/>
                      </a:pPr>
                      <a:r>
                        <a:rPr lang="en-US" sz="1800"/>
                        <a:t>10</a:t>
                      </a:r>
                      <a:endParaRPr/>
                    </a:p>
                  </a:txBody>
                  <a:tcPr marT="45725" marB="45725" marR="91450" marL="91450"/>
                </a:tc>
              </a:tr>
              <a:tr h="370850">
                <a:tc>
                  <a:txBody>
                    <a:bodyPr/>
                    <a:lstStyle/>
                    <a:p>
                      <a:pPr indent="0" lvl="0" marL="0" marR="0" rtl="0" algn="l">
                        <a:spcBef>
                          <a:spcPts val="0"/>
                        </a:spcBef>
                        <a:spcAft>
                          <a:spcPts val="0"/>
                        </a:spcAft>
                        <a:buNone/>
                      </a:pPr>
                      <a:r>
                        <a:rPr lang="en-US" sz="1800"/>
                        <a:t>Success (drone ship)</a:t>
                      </a:r>
                      <a:endParaRPr/>
                    </a:p>
                  </a:txBody>
                  <a:tcPr marT="45725" marB="45725" marR="91450" marL="91450"/>
                </a:tc>
                <a:tc>
                  <a:txBody>
                    <a:bodyPr/>
                    <a:lstStyle/>
                    <a:p>
                      <a:pPr indent="0" lvl="0" marL="0" marR="0" rtl="0" algn="l">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Failure (drone ship)</a:t>
                      </a:r>
                      <a:endParaRPr/>
                    </a:p>
                  </a:txBody>
                  <a:tcPr marT="45725" marB="45725" marR="91450" marL="91450"/>
                </a:tc>
                <a:tc>
                  <a:txBody>
                    <a:bodyPr/>
                    <a:lstStyle/>
                    <a:p>
                      <a:pPr indent="0" lvl="0" marL="0" marR="0" rtl="0" algn="l">
                        <a:spcBef>
                          <a:spcPts val="0"/>
                        </a:spcBef>
                        <a:spcAft>
                          <a:spcPts val="0"/>
                        </a:spcAft>
                        <a:buNone/>
                      </a:pPr>
                      <a:r>
                        <a:rPr lang="en-US" sz="1800"/>
                        <a:t>5</a:t>
                      </a:r>
                      <a:endParaRPr/>
                    </a:p>
                  </a:txBody>
                  <a:tcPr marT="45725" marB="45725" marR="91450" marL="91450"/>
                </a:tc>
              </a:tr>
              <a:tr h="370850">
                <a:tc>
                  <a:txBody>
                    <a:bodyPr/>
                    <a:lstStyle/>
                    <a:p>
                      <a:pPr indent="0" lvl="0" marL="0" marR="0" rtl="0" algn="l">
                        <a:spcBef>
                          <a:spcPts val="0"/>
                        </a:spcBef>
                        <a:spcAft>
                          <a:spcPts val="0"/>
                        </a:spcAft>
                        <a:buNone/>
                      </a:pPr>
                      <a:r>
                        <a:rPr lang="en-US" sz="1800"/>
                        <a:t>Success (ground pad)</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370850">
                <a:tc>
                  <a:txBody>
                    <a:bodyPr/>
                    <a:lstStyle/>
                    <a:p>
                      <a:pPr indent="0" lvl="0" marL="0" marR="0" rtl="0" algn="l">
                        <a:spcBef>
                          <a:spcPts val="0"/>
                        </a:spcBef>
                        <a:spcAft>
                          <a:spcPts val="0"/>
                        </a:spcAft>
                        <a:buNone/>
                      </a:pPr>
                      <a:r>
                        <a:rPr lang="en-US" sz="1800"/>
                        <a:t>Controlled (ocean)</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370850">
                <a:tc>
                  <a:txBody>
                    <a:bodyPr/>
                    <a:lstStyle/>
                    <a:p>
                      <a:pPr indent="0" lvl="0" marL="0" marR="0" rtl="0" algn="l">
                        <a:spcBef>
                          <a:spcPts val="0"/>
                        </a:spcBef>
                        <a:spcAft>
                          <a:spcPts val="0"/>
                        </a:spcAft>
                        <a:buNone/>
                      </a:pPr>
                      <a:r>
                        <a:rPr lang="en-US" sz="1800"/>
                        <a:t>Uncontrolled (ocean)</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370850">
                <a:tc>
                  <a:txBody>
                    <a:bodyPr/>
                    <a:lstStyle/>
                    <a:p>
                      <a:pPr indent="0" lvl="0" marL="0" marR="0" rtl="0" algn="l">
                        <a:spcBef>
                          <a:spcPts val="0"/>
                        </a:spcBef>
                        <a:spcAft>
                          <a:spcPts val="0"/>
                        </a:spcAft>
                        <a:buNone/>
                      </a:pPr>
                      <a:r>
                        <a:rPr lang="en-US" sz="1800"/>
                        <a:t>Failure (parachute)</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370850">
                <a:tc>
                  <a:txBody>
                    <a:bodyPr/>
                    <a:lstStyle/>
                    <a:p>
                      <a:pPr indent="0" lvl="0" marL="0" marR="0" rtl="0" algn="l">
                        <a:spcBef>
                          <a:spcPts val="0"/>
                        </a:spcBef>
                        <a:spcAft>
                          <a:spcPts val="0"/>
                        </a:spcAft>
                        <a:buClr>
                          <a:schemeClr val="dk1"/>
                        </a:buClr>
                        <a:buSzPts val="1800"/>
                        <a:buFont typeface="Calibri"/>
                        <a:buNone/>
                      </a:pPr>
                      <a:r>
                        <a:rPr lang="en-US" sz="1800"/>
                        <a:t>Precluded (drone ship)</a:t>
                      </a:r>
                      <a:endParaRPr/>
                    </a:p>
                  </a:txBody>
                  <a:tcPr marT="45725" marB="45725" marR="91450" marL="91450"/>
                </a:tc>
                <a:tc>
                  <a:txBody>
                    <a:bodyPr/>
                    <a:lstStyle/>
                    <a:p>
                      <a:pPr indent="0" lvl="0" marL="0" marR="0" rtl="0" algn="l">
                        <a:spcBef>
                          <a:spcPts val="0"/>
                        </a:spcBef>
                        <a:spcAft>
                          <a:spcPts val="0"/>
                        </a:spcAft>
                        <a:buClr>
                          <a:schemeClr val="dk1"/>
                        </a:buClr>
                        <a:buSzPts val="1800"/>
                        <a:buFont typeface="Calibri"/>
                        <a:buNone/>
                      </a:pPr>
                      <a:r>
                        <a:rPr lang="en-US" sz="1800"/>
                        <a:t>1</a:t>
                      </a:r>
                      <a:endParaRPr/>
                    </a:p>
                  </a:txBody>
                  <a:tcPr marT="45725" marB="45725" marR="91450" marL="9145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4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7" name="Google Shape;357;p50"/>
          <p:cNvSpPr txBox="1"/>
          <p:nvPr>
            <p:ph idx="1" type="body"/>
          </p:nvPr>
        </p:nvSpPr>
        <p:spPr>
          <a:xfrm>
            <a:off x="770010" y="1593977"/>
            <a:ext cx="4856597" cy="462565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Launch sites are located near coastal regions in Florida and California to reduce risk of catastrophic failures affecting human activities.</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rgbClr val="000000"/>
              </a:solidFill>
              <a:latin typeface="Calibri"/>
              <a:ea typeface="Calibri"/>
              <a:cs typeface="Calibri"/>
              <a:sym typeface="Calibri"/>
            </a:endParaRPr>
          </a:p>
        </p:txBody>
      </p:sp>
      <p:sp>
        <p:nvSpPr>
          <p:cNvPr id="358" name="Google Shape;358;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Locations</a:t>
            </a:r>
            <a:endParaRPr/>
          </a:p>
        </p:txBody>
      </p:sp>
      <p:pic>
        <p:nvPicPr>
          <p:cNvPr descr="A map of the united states&#10;&#10;Description automatically generated" id="359" name="Google Shape;359;p50"/>
          <p:cNvPicPr preferRelativeResize="0"/>
          <p:nvPr/>
        </p:nvPicPr>
        <p:blipFill rotWithShape="1">
          <a:blip r:embed="rId4">
            <a:alphaModFix/>
          </a:blip>
          <a:srcRect b="0" l="0" r="0" t="0"/>
          <a:stretch/>
        </p:blipFill>
        <p:spPr>
          <a:xfrm>
            <a:off x="5644896" y="1605767"/>
            <a:ext cx="6096000" cy="364646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Outcomes</a:t>
            </a:r>
            <a:endParaRPr/>
          </a:p>
        </p:txBody>
      </p:sp>
      <p:pic>
        <p:nvPicPr>
          <p:cNvPr descr="A map of the united states&#10;&#10;Description automatically generated" id="366" name="Google Shape;366;p51"/>
          <p:cNvPicPr preferRelativeResize="0"/>
          <p:nvPr/>
        </p:nvPicPr>
        <p:blipFill rotWithShape="1">
          <a:blip r:embed="rId4">
            <a:alphaModFix/>
          </a:blip>
          <a:srcRect b="0" l="0" r="0" t="0"/>
          <a:stretch/>
        </p:blipFill>
        <p:spPr>
          <a:xfrm>
            <a:off x="768096" y="1468859"/>
            <a:ext cx="7034784" cy="4286042"/>
          </a:xfrm>
          <a:prstGeom prst="roundRect">
            <a:avLst>
              <a:gd fmla="val 4167" name="adj"/>
            </a:avLst>
          </a:prstGeom>
          <a:solidFill>
            <a:srgbClr val="FFFFFF"/>
          </a:solidFill>
          <a:ln cap="sq" cmpd="sng" w="9525">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367" name="Google Shape;367;p51"/>
          <p:cNvSpPr/>
          <p:nvPr/>
        </p:nvSpPr>
        <p:spPr>
          <a:xfrm>
            <a:off x="5529072" y="4023360"/>
            <a:ext cx="993648" cy="975360"/>
          </a:xfrm>
          <a:prstGeom prst="ellipse">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8" name="Google Shape;368;p51"/>
          <p:cNvCxnSpPr/>
          <p:nvPr/>
        </p:nvCxnSpPr>
        <p:spPr>
          <a:xfrm flipH="1" rot="10800000">
            <a:off x="6522720" y="3828288"/>
            <a:ext cx="1658111" cy="499872"/>
          </a:xfrm>
          <a:prstGeom prst="straightConnector1">
            <a:avLst/>
          </a:prstGeom>
          <a:noFill/>
          <a:ln cap="flat" cmpd="sng" w="19050">
            <a:solidFill>
              <a:schemeClr val="accent1"/>
            </a:solidFill>
            <a:prstDash val="solid"/>
            <a:miter lim="800000"/>
            <a:headEnd len="sm" w="sm" type="none"/>
            <a:tailEnd len="med" w="med" type="triangle"/>
          </a:ln>
        </p:spPr>
      </p:cxnSp>
      <p:pic>
        <p:nvPicPr>
          <p:cNvPr id="369" name="Google Shape;369;p51"/>
          <p:cNvPicPr preferRelativeResize="0"/>
          <p:nvPr/>
        </p:nvPicPr>
        <p:blipFill rotWithShape="1">
          <a:blip r:embed="rId5">
            <a:alphaModFix/>
          </a:blip>
          <a:srcRect b="0" l="0" r="0" t="0"/>
          <a:stretch/>
        </p:blipFill>
        <p:spPr>
          <a:xfrm>
            <a:off x="7150608" y="2398776"/>
            <a:ext cx="4309872" cy="2602992"/>
          </a:xfrm>
          <a:prstGeom prst="ellipse">
            <a:avLst/>
          </a:prstGeom>
          <a:noFill/>
          <a:ln cap="rnd" cmpd="sng" w="63500">
            <a:solidFill>
              <a:srgbClr val="0070C0"/>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52"/>
          <p:cNvSpPr txBox="1"/>
          <p:nvPr>
            <p:ph idx="1" type="body"/>
          </p:nvPr>
        </p:nvSpPr>
        <p:spPr>
          <a:xfrm>
            <a:off x="770010" y="1520000"/>
            <a:ext cx="3586915" cy="43148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Notable locations shown</a:t>
            </a:r>
            <a:endParaRPr/>
          </a:p>
          <a:p>
            <a:pPr indent="-228600" lvl="1" marL="685800" marR="0" rtl="0" algn="l">
              <a:lnSpc>
                <a:spcPct val="100000"/>
              </a:lnSpc>
              <a:spcBef>
                <a:spcPts val="1000"/>
              </a:spcBef>
              <a:spcAft>
                <a:spcPts val="0"/>
              </a:spcAft>
              <a:buClr>
                <a:srgbClr val="292929"/>
              </a:buClr>
              <a:buSzPts val="1600"/>
              <a:buFont typeface="Courier New"/>
              <a:buChar char="o"/>
            </a:pPr>
            <a:r>
              <a:rPr b="0" i="0" lang="en-US" sz="1600" u="none" cap="none" strike="noStrike">
                <a:solidFill>
                  <a:srgbClr val="292929"/>
                </a:solidFill>
                <a:latin typeface="Arial"/>
                <a:ea typeface="Arial"/>
                <a:cs typeface="Arial"/>
                <a:sym typeface="Arial"/>
              </a:rPr>
              <a:t>Railway (1.02KM)</a:t>
            </a:r>
            <a:endParaRPr/>
          </a:p>
          <a:p>
            <a:pPr indent="-228600" lvl="1" marL="685800" marR="0" rtl="0" algn="l">
              <a:lnSpc>
                <a:spcPct val="100000"/>
              </a:lnSpc>
              <a:spcBef>
                <a:spcPts val="1000"/>
              </a:spcBef>
              <a:spcAft>
                <a:spcPts val="0"/>
              </a:spcAft>
              <a:buClr>
                <a:srgbClr val="292929"/>
              </a:buClr>
              <a:buSzPts val="1600"/>
              <a:buFont typeface="Courier New"/>
              <a:buChar char="o"/>
            </a:pPr>
            <a:r>
              <a:rPr b="0" i="0" lang="en-US" sz="1600" u="none" cap="none" strike="noStrike">
                <a:solidFill>
                  <a:srgbClr val="292929"/>
                </a:solidFill>
                <a:latin typeface="Arial"/>
                <a:ea typeface="Arial"/>
                <a:cs typeface="Arial"/>
                <a:sym typeface="Arial"/>
              </a:rPr>
              <a:t>Roadway (0.59KM)</a:t>
            </a:r>
            <a:endParaRPr b="0" i="0" sz="1600" u="none" cap="none" strike="noStrike">
              <a:solidFill>
                <a:srgbClr val="292929"/>
              </a:solidFill>
              <a:latin typeface="Arial"/>
              <a:ea typeface="Arial"/>
              <a:cs typeface="Arial"/>
              <a:sym typeface="Arial"/>
            </a:endParaRPr>
          </a:p>
          <a:p>
            <a:pPr indent="-228600" lvl="1" marL="685800" marR="0" rtl="0" algn="l">
              <a:lnSpc>
                <a:spcPct val="100000"/>
              </a:lnSpc>
              <a:spcBef>
                <a:spcPts val="1000"/>
              </a:spcBef>
              <a:spcAft>
                <a:spcPts val="0"/>
              </a:spcAft>
              <a:buClr>
                <a:srgbClr val="292929"/>
              </a:buClr>
              <a:buSzPts val="1600"/>
              <a:buFont typeface="Courier New"/>
              <a:buChar char="o"/>
            </a:pPr>
            <a:r>
              <a:rPr b="0" i="0" lang="en-US" sz="1600" u="none" cap="none" strike="noStrike">
                <a:solidFill>
                  <a:srgbClr val="292929"/>
                </a:solidFill>
                <a:latin typeface="Arial"/>
                <a:ea typeface="Arial"/>
                <a:cs typeface="Arial"/>
                <a:sym typeface="Arial"/>
              </a:rPr>
              <a:t>Coast (0.86KM)</a:t>
            </a:r>
            <a:endParaRPr b="0" i="0" sz="1600" u="none" cap="none" strike="noStrike">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6" name="Google Shape;376;p5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Notable Proximate Locations</a:t>
            </a:r>
            <a:endParaRPr/>
          </a:p>
        </p:txBody>
      </p:sp>
      <p:pic>
        <p:nvPicPr>
          <p:cNvPr descr="A line on a pink surface&#10;&#10;Description automatically generated" id="377" name="Google Shape;377;p52"/>
          <p:cNvPicPr preferRelativeResize="0"/>
          <p:nvPr/>
        </p:nvPicPr>
        <p:blipFill rotWithShape="1">
          <a:blip r:embed="rId4">
            <a:alphaModFix/>
          </a:blip>
          <a:srcRect b="0" l="0" r="0" t="0"/>
          <a:stretch/>
        </p:blipFill>
        <p:spPr>
          <a:xfrm>
            <a:off x="1072896" y="3680802"/>
            <a:ext cx="7912608" cy="2751660"/>
          </a:xfrm>
          <a:prstGeom prst="roundRect">
            <a:avLst>
              <a:gd fmla="val 4167" name="adj"/>
            </a:avLst>
          </a:prstGeom>
          <a:solidFill>
            <a:srgbClr val="FFFFFF"/>
          </a:solidFill>
          <a:ln cap="sq" cmpd="sng" w="9525">
            <a:solidFill>
              <a:srgbClr val="0070C0"/>
            </a:solidFill>
            <a:prstDash val="solid"/>
            <a:miter lim="800000"/>
            <a:headEnd len="sm" w="sm" type="none"/>
            <a:tailEnd len="sm" w="sm" type="none"/>
          </a:ln>
          <a:effectLst>
            <a:reflection blurRad="0" dir="5400000" dist="5000" endA="0" endPos="28000" kx="0" rotWithShape="0" algn="bl" stA="28000" stPos="0" sy="-100000" ky="0"/>
          </a:effectLst>
        </p:spPr>
      </p:pic>
      <p:pic>
        <p:nvPicPr>
          <p:cNvPr descr="A map with a blue line&#10;&#10;Description automatically generated" id="378" name="Google Shape;378;p52"/>
          <p:cNvPicPr preferRelativeResize="0"/>
          <p:nvPr/>
        </p:nvPicPr>
        <p:blipFill rotWithShape="1">
          <a:blip r:embed="rId5">
            <a:alphaModFix/>
          </a:blip>
          <a:srcRect b="0" l="0" r="0" t="0"/>
          <a:stretch/>
        </p:blipFill>
        <p:spPr>
          <a:xfrm>
            <a:off x="4360164" y="1359750"/>
            <a:ext cx="7022592" cy="3341236"/>
          </a:xfrm>
          <a:prstGeom prst="roundRect">
            <a:avLst>
              <a:gd fmla="val 4167" name="adj"/>
            </a:avLst>
          </a:prstGeom>
          <a:solidFill>
            <a:srgbClr val="FFFFFF"/>
          </a:solidFill>
          <a:ln cap="sq" cmpd="sng" w="9525">
            <a:solidFill>
              <a:srgbClr val="0070C0"/>
            </a:solidFill>
            <a:prstDash val="solid"/>
            <a:miter lim="800000"/>
            <a:headEnd len="sm" w="sm" type="none"/>
            <a:tailEnd len="sm" w="sm" type="none"/>
          </a:ln>
          <a:effectLst>
            <a:reflection blurRad="0" dir="5400000" dist="5000" endA="0" endPos="28000" kx="0" rotWithShape="0" algn="bl" stA="28000" stPos="0" sy="-100000" ky="0"/>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53"/>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1121257" y="1761435"/>
            <a:ext cx="8595725" cy="359762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100"/>
              <a:buFont typeface="Arial"/>
              <a:buChar char="•"/>
            </a:pPr>
            <a:r>
              <a:rPr lang="en-US" sz="2100">
                <a:solidFill>
                  <a:srgbClr val="292929"/>
                </a:solidFill>
                <a:latin typeface="Arial"/>
                <a:ea typeface="Arial"/>
                <a:cs typeface="Arial"/>
                <a:sym typeface="Arial"/>
              </a:rPr>
              <a:t>SpaceX advertises Falcon 9 rocket launches on its website with a cost of 62 million dollars. </a:t>
            </a:r>
            <a:endParaRPr sz="2800">
              <a:solidFill>
                <a:srgbClr val="292929"/>
              </a:solidFill>
              <a:latin typeface="IBM Plex Mono"/>
              <a:ea typeface="IBM Plex Mono"/>
              <a:cs typeface="IBM Plex Mono"/>
              <a:sym typeface="IBM Plex Mono"/>
            </a:endParaRPr>
          </a:p>
          <a:p>
            <a:pPr indent="-228600" lvl="0" marL="228600" marR="0" rtl="0" algn="l">
              <a:lnSpc>
                <a:spcPct val="90000"/>
              </a:lnSpc>
              <a:spcBef>
                <a:spcPts val="1400"/>
              </a:spcBef>
              <a:spcAft>
                <a:spcPts val="0"/>
              </a:spcAft>
              <a:buClr>
                <a:srgbClr val="292929"/>
              </a:buClr>
              <a:buSzPts val="2100"/>
              <a:buFont typeface="Arial"/>
              <a:buChar char="•"/>
            </a:pPr>
            <a:r>
              <a:rPr lang="en-US" sz="2100">
                <a:solidFill>
                  <a:srgbClr val="292929"/>
                </a:solidFill>
                <a:latin typeface="Arial"/>
                <a:ea typeface="Arial"/>
                <a:cs typeface="Arial"/>
                <a:sym typeface="Arial"/>
              </a:rPr>
              <a:t>Other providers cost upward of 165 million dollars each. </a:t>
            </a:r>
            <a:endParaRPr/>
          </a:p>
          <a:p>
            <a:pPr indent="-228600" lvl="0" marL="228600" marR="0" rtl="0" algn="l">
              <a:lnSpc>
                <a:spcPct val="90000"/>
              </a:lnSpc>
              <a:spcBef>
                <a:spcPts val="1400"/>
              </a:spcBef>
              <a:spcAft>
                <a:spcPts val="0"/>
              </a:spcAft>
              <a:buClr>
                <a:srgbClr val="292929"/>
              </a:buClr>
              <a:buSzPts val="2100"/>
              <a:buFont typeface="Arial"/>
              <a:buChar char="•"/>
            </a:pPr>
            <a:r>
              <a:rPr lang="en-US" sz="2100">
                <a:solidFill>
                  <a:srgbClr val="292929"/>
                </a:solidFill>
                <a:latin typeface="Arial"/>
                <a:ea typeface="Arial"/>
                <a:cs typeface="Arial"/>
                <a:sym typeface="Arial"/>
              </a:rPr>
              <a:t>Much of the savings is due to SpaceX's ability to reuse the first stage. </a:t>
            </a:r>
            <a:endParaRPr/>
          </a:p>
          <a:p>
            <a:pPr indent="-228600" lvl="0" marL="228600" marR="0" rtl="0" algn="l">
              <a:lnSpc>
                <a:spcPct val="90000"/>
              </a:lnSpc>
              <a:spcBef>
                <a:spcPts val="1400"/>
              </a:spcBef>
              <a:spcAft>
                <a:spcPts val="0"/>
              </a:spcAft>
              <a:buClr>
                <a:srgbClr val="292929"/>
              </a:buClr>
              <a:buSzPts val="2100"/>
              <a:buFont typeface="Arial"/>
              <a:buChar char="•"/>
            </a:pPr>
            <a:r>
              <a:rPr lang="en-US" sz="2100">
                <a:solidFill>
                  <a:srgbClr val="292929"/>
                </a:solidFill>
                <a:latin typeface="Arial"/>
                <a:ea typeface="Arial"/>
                <a:cs typeface="Arial"/>
                <a:sym typeface="Arial"/>
              </a:rPr>
              <a:t>If we can determine if the first stage will land, we can determine the cost of a launch. </a:t>
            </a:r>
            <a:endParaRPr/>
          </a:p>
          <a:p>
            <a:pPr indent="-228600" lvl="0" marL="228600" marR="0" rtl="0" algn="l">
              <a:lnSpc>
                <a:spcPct val="90000"/>
              </a:lnSpc>
              <a:spcBef>
                <a:spcPts val="1400"/>
              </a:spcBef>
              <a:spcAft>
                <a:spcPts val="0"/>
              </a:spcAft>
              <a:buClr>
                <a:srgbClr val="292929"/>
              </a:buClr>
              <a:buSzPts val="2100"/>
              <a:buFont typeface="Arial"/>
              <a:buChar char="•"/>
            </a:pPr>
            <a:r>
              <a:rPr lang="en-US" sz="2100">
                <a:solidFill>
                  <a:srgbClr val="292929"/>
                </a:solidFill>
                <a:latin typeface="Arial"/>
                <a:ea typeface="Arial"/>
                <a:cs typeface="Arial"/>
                <a:sym typeface="Arial"/>
              </a:rPr>
              <a:t>Our company, IBM Developer Skills Network, can use this information to successfully bid against SpaceX for a rocket launch.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9" name="Google Shape;389;p54"/>
          <p:cNvSpPr txBox="1"/>
          <p:nvPr>
            <p:ph idx="1" type="body"/>
          </p:nvPr>
        </p:nvSpPr>
        <p:spPr>
          <a:xfrm>
            <a:off x="770010" y="1825625"/>
            <a:ext cx="3942197" cy="437572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experienced the highest proportion of successful landings, followed by CCAFS LC-40.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VAFB SLC-4E and CCAFS SLC-40 the lowest.</a:t>
            </a:r>
            <a:endParaRPr sz="2200">
              <a:solidFill>
                <a:srgbClr val="292929"/>
              </a:solidFill>
              <a:latin typeface="Arial"/>
              <a:ea typeface="Arial"/>
              <a:cs typeface="Arial"/>
              <a:sym typeface="Arial"/>
            </a:endParaRPr>
          </a:p>
          <a:p>
            <a:pPr indent="-50800" lvl="0" marL="228600" marR="0" rtl="0" algn="l">
              <a:lnSpc>
                <a:spcPct val="100000"/>
              </a:lnSpc>
              <a:spcBef>
                <a:spcPts val="1400"/>
              </a:spcBef>
              <a:spcAft>
                <a:spcPts val="0"/>
              </a:spcAft>
              <a:buClr>
                <a:schemeClr val="dk1"/>
              </a:buClr>
              <a:buSzPts val="2800"/>
              <a:buFont typeface="Arial"/>
              <a:buNone/>
            </a:pPr>
            <a:r>
              <a:t/>
            </a:r>
            <a:endParaRPr sz="2800">
              <a:solidFill>
                <a:srgbClr val="292929"/>
              </a:solidFill>
              <a:latin typeface="Arial"/>
              <a:ea typeface="Arial"/>
              <a:cs typeface="Arial"/>
              <a:sym typeface="Arial"/>
            </a:endParaRPr>
          </a:p>
        </p:txBody>
      </p:sp>
      <p:sp>
        <p:nvSpPr>
          <p:cNvPr id="390" name="Google Shape;390;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Successful Landings</a:t>
            </a:r>
            <a:endParaRPr/>
          </a:p>
        </p:txBody>
      </p:sp>
      <p:pic>
        <p:nvPicPr>
          <p:cNvPr descr="A pie chart with numbers and a graph&#10;&#10;Description automatically generated" id="391" name="Google Shape;391;p54"/>
          <p:cNvPicPr preferRelativeResize="0"/>
          <p:nvPr/>
        </p:nvPicPr>
        <p:blipFill rotWithShape="1">
          <a:blip r:embed="rId4">
            <a:alphaModFix/>
          </a:blip>
          <a:srcRect b="0" l="0" r="0" t="0"/>
          <a:stretch/>
        </p:blipFill>
        <p:spPr>
          <a:xfrm>
            <a:off x="5415436" y="1371600"/>
            <a:ext cx="5482025" cy="494385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7" name="Google Shape;397;p55"/>
          <p:cNvSpPr txBox="1"/>
          <p:nvPr>
            <p:ph idx="1" type="body"/>
          </p:nvPr>
        </p:nvSpPr>
        <p:spPr>
          <a:xfrm>
            <a:off x="752315" y="1825625"/>
            <a:ext cx="3547279" cy="437572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highest ratio of successful landings</a:t>
            </a:r>
            <a:endParaRPr sz="2800">
              <a:solidFill>
                <a:srgbClr val="292929"/>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98" name="Google Shape;398;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Per-site Launch Success Ratio: High</a:t>
            </a:r>
            <a:endParaRPr/>
          </a:p>
        </p:txBody>
      </p:sp>
      <p:pic>
        <p:nvPicPr>
          <p:cNvPr descr="A pie chart with a red and blue circle&#10;&#10;Description automatically generated" id="399" name="Google Shape;399;p55"/>
          <p:cNvPicPr preferRelativeResize="0"/>
          <p:nvPr/>
        </p:nvPicPr>
        <p:blipFill rotWithShape="1">
          <a:blip r:embed="rId4">
            <a:alphaModFix/>
          </a:blip>
          <a:srcRect b="0" l="0" r="0" t="0"/>
          <a:stretch/>
        </p:blipFill>
        <p:spPr>
          <a:xfrm>
            <a:off x="4299568" y="1353312"/>
            <a:ext cx="6665249" cy="507187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56"/>
          <p:cNvSpPr txBox="1"/>
          <p:nvPr>
            <p:ph idx="1" type="body"/>
          </p:nvPr>
        </p:nvSpPr>
        <p:spPr>
          <a:xfrm>
            <a:off x="770011" y="5556377"/>
            <a:ext cx="10146438" cy="79737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With a payload mass between 3,000kg and 5,000kg, v1.1 boosters performed the worst.</a:t>
            </a:r>
            <a:endParaRPr sz="2800">
              <a:solidFill>
                <a:srgbClr val="292929"/>
              </a:solidFill>
              <a:latin typeface="Calibri"/>
              <a:ea typeface="Calibri"/>
              <a:cs typeface="Calibri"/>
              <a:sym typeface="Calibri"/>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In the same payload range, B4 and B5 boosters had the best success rate, followed by FT.</a:t>
            </a:r>
            <a:endParaRPr sz="2200">
              <a:solidFill>
                <a:srgbClr val="292929"/>
              </a:solidFill>
              <a:latin typeface="Arial"/>
              <a:ea typeface="Arial"/>
              <a:cs typeface="Arial"/>
              <a:sym typeface="Arial"/>
            </a:endParaRPr>
          </a:p>
          <a:p>
            <a:pPr indent="-109854"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406" name="Google Shape;406;p5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Range</a:t>
            </a:r>
            <a:endParaRPr/>
          </a:p>
        </p:txBody>
      </p:sp>
      <p:pic>
        <p:nvPicPr>
          <p:cNvPr id="407" name="Google Shape;407;p56"/>
          <p:cNvPicPr preferRelativeResize="0"/>
          <p:nvPr/>
        </p:nvPicPr>
        <p:blipFill rotWithShape="1">
          <a:blip r:embed="rId4">
            <a:alphaModFix/>
          </a:blip>
          <a:srcRect b="0" l="0" r="0" t="0"/>
          <a:stretch/>
        </p:blipFill>
        <p:spPr>
          <a:xfrm>
            <a:off x="768096" y="1410651"/>
            <a:ext cx="10509504" cy="40123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5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58"/>
          <p:cNvSpPr txBox="1"/>
          <p:nvPr>
            <p:ph idx="1" type="body"/>
          </p:nvPr>
        </p:nvSpPr>
        <p:spPr>
          <a:xfrm>
            <a:off x="910218" y="5404434"/>
            <a:ext cx="9940661" cy="128784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Of the algorithms tested, the DecisionTreeClassifier was the most accurate. </a:t>
            </a:r>
            <a:endParaRPr sz="2200">
              <a:solidFill>
                <a:srgbClr val="292929"/>
              </a:solidFill>
              <a:latin typeface="Arial"/>
              <a:ea typeface="Arial"/>
              <a:cs typeface="Arial"/>
              <a:sym typeface="Arial"/>
            </a:endParaRPr>
          </a:p>
        </p:txBody>
      </p:sp>
      <p:sp>
        <p:nvSpPr>
          <p:cNvPr id="419" name="Google Shape;419;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descr="A blue rectangular bars with white text&#10;&#10;Description automatically generated" id="420" name="Google Shape;420;p58"/>
          <p:cNvPicPr preferRelativeResize="0"/>
          <p:nvPr/>
        </p:nvPicPr>
        <p:blipFill rotWithShape="1">
          <a:blip r:embed="rId4">
            <a:alphaModFix/>
          </a:blip>
          <a:srcRect b="0" l="0" r="0" t="0"/>
          <a:stretch/>
        </p:blipFill>
        <p:spPr>
          <a:xfrm>
            <a:off x="798576" y="1382751"/>
            <a:ext cx="10661904" cy="384256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6" name="Google Shape;426;p59"/>
          <p:cNvSpPr txBox="1"/>
          <p:nvPr>
            <p:ph idx="1" type="body"/>
          </p:nvPr>
        </p:nvSpPr>
        <p:spPr>
          <a:xfrm>
            <a:off x="770011" y="1606296"/>
            <a:ext cx="5527752" cy="42322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14 observations were correctly predicted as successful landings (true positive)</a:t>
            </a:r>
            <a:endParaRPr/>
          </a:p>
          <a:p>
            <a:pPr indent="-228600" lvl="0" marL="228600" marR="0" rtl="0" algn="l">
              <a:lnSpc>
                <a:spcPct val="10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3 observations were correctly predicted as failed landings (true negative)</a:t>
            </a:r>
            <a:endParaRPr/>
          </a:p>
          <a:p>
            <a:pPr indent="-228600" lvl="0" marL="228600" marR="0" rtl="0" algn="l">
              <a:lnSpc>
                <a:spcPct val="10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1 observation was incorrectly predicted as a successful landing (false positive)</a:t>
            </a:r>
            <a:endParaRPr/>
          </a:p>
          <a:p>
            <a:pPr indent="-228600" lvl="0" marL="228600" marR="0" rtl="0" algn="l">
              <a:lnSpc>
                <a:spcPct val="10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No observations were incorrectly predicted as a failed landing (false negative)</a:t>
            </a:r>
            <a:endParaRPr/>
          </a:p>
          <a:p>
            <a:pPr indent="-50800" lvl="0" marL="228600" marR="0" rtl="0" algn="l">
              <a:lnSpc>
                <a:spcPct val="100000"/>
              </a:lnSpc>
              <a:spcBef>
                <a:spcPts val="14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27" name="Google Shape;427;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28" name="Google Shape;428;p59"/>
          <p:cNvPicPr preferRelativeResize="0"/>
          <p:nvPr/>
        </p:nvPicPr>
        <p:blipFill rotWithShape="1">
          <a:blip r:embed="rId4">
            <a:alphaModFix/>
          </a:blip>
          <a:srcRect b="0" l="0" r="0" t="0"/>
          <a:stretch/>
        </p:blipFill>
        <p:spPr>
          <a:xfrm>
            <a:off x="6296364" y="1444752"/>
            <a:ext cx="4988136" cy="424891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4" name="Google Shape;434;p60"/>
          <p:cNvSpPr txBox="1"/>
          <p:nvPr>
            <p:ph idx="1" type="body"/>
          </p:nvPr>
        </p:nvSpPr>
        <p:spPr>
          <a:xfrm>
            <a:off x="770011" y="1875054"/>
            <a:ext cx="10524681"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Success rates increase over time, across all factors, which indicates continuous and incremental operational improvements and technological advancements.</a:t>
            </a:r>
            <a:endParaRPr sz="28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Different orbits have varying success rates, with ES-L1, SSO, HEO, and GEO showing consistently successful outcomes.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Calibri"/>
                <a:ea typeface="Calibri"/>
                <a:cs typeface="Calibri"/>
                <a:sym typeface="Calibri"/>
              </a:rPr>
              <a:t>Launch site was a highly predictive factor, with KSC LC-39A being a top performer, closely followed by CCAFS LC-40.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Many of the predictive models evaluated were able to predict landing outcome with an acceptable level of accuracy. In the testing performed, DecisionTreeClassifier produced best results with high accuracy, precision, and recall. </a:t>
            </a:r>
            <a:endParaRPr/>
          </a:p>
        </p:txBody>
      </p:sp>
      <p:sp>
        <p:nvSpPr>
          <p:cNvPr id="435" name="Google Shape;435;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2" name="Google Shape;442;p61"/>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Data Sources</a:t>
            </a:r>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sng" cap="none" strike="noStrike">
                <a:solidFill>
                  <a:schemeClr val="hlink"/>
                </a:solidFill>
                <a:latin typeface="Arial"/>
                <a:ea typeface="Arial"/>
                <a:cs typeface="Arial"/>
                <a:sym typeface="Arial"/>
                <a:hlinkClick r:id="rId4"/>
              </a:rPr>
              <a:t>SpaceX API</a:t>
            </a:r>
            <a:endParaRPr/>
          </a:p>
          <a:p>
            <a:pPr indent="-228600" lvl="2" marL="11430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Collected Data: </a:t>
            </a:r>
            <a:r>
              <a:rPr b="0" i="0" lang="en-US" sz="1400" u="sng" cap="none" strike="noStrike">
                <a:solidFill>
                  <a:schemeClr val="hlink"/>
                </a:solidFill>
                <a:latin typeface="Arial"/>
                <a:ea typeface="Arial"/>
                <a:cs typeface="Arial"/>
                <a:sym typeface="Arial"/>
                <a:hlinkClick r:id="rId5"/>
              </a:rPr>
              <a:t>dataset_part_1.csv</a:t>
            </a:r>
            <a:endParaRPr b="0" i="0" sz="1400" u="none" cap="none" strike="noStrike">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sng" cap="none" strike="noStrike">
                <a:solidFill>
                  <a:schemeClr val="hlink"/>
                </a:solidFill>
                <a:latin typeface="Arial"/>
                <a:ea typeface="Arial"/>
                <a:cs typeface="Arial"/>
                <a:sym typeface="Arial"/>
                <a:hlinkClick r:id="rId6"/>
              </a:rPr>
              <a:t>Wikipedia: List of Falcon 9 and Falcon Heavy launches (June 2021)</a:t>
            </a:r>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Data after wrangling: </a:t>
            </a:r>
            <a:r>
              <a:rPr b="0" i="0" lang="en-US" sz="1800" u="sng" cap="none" strike="noStrike">
                <a:solidFill>
                  <a:schemeClr val="hlink"/>
                </a:solidFill>
                <a:latin typeface="Arial"/>
                <a:ea typeface="Arial"/>
                <a:cs typeface="Arial"/>
                <a:sym typeface="Arial"/>
                <a:hlinkClick r:id="rId7"/>
              </a:rPr>
              <a:t>dataset_part_2.csv</a:t>
            </a:r>
            <a:endParaRPr b="0" i="0" sz="1800" u="none" cap="none" strike="noStrike">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Geographical data: </a:t>
            </a:r>
            <a:r>
              <a:rPr b="0" i="0" lang="en-US" sz="1800" u="sng" cap="none" strike="noStrike">
                <a:solidFill>
                  <a:schemeClr val="hlink"/>
                </a:solidFill>
                <a:latin typeface="Arial"/>
                <a:ea typeface="Arial"/>
                <a:cs typeface="Arial"/>
                <a:sym typeface="Arial"/>
                <a:hlinkClick r:id="rId8"/>
              </a:rPr>
              <a:t>spacex_launch_geo.csv</a:t>
            </a:r>
            <a:endParaRPr b="0" i="0" sz="1800" u="none" cap="none" strike="noStrike">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Interactive data source: </a:t>
            </a:r>
            <a:r>
              <a:rPr b="0" i="0" lang="en-US" sz="1800" u="sng" cap="none" strike="noStrike">
                <a:solidFill>
                  <a:schemeClr val="hlink"/>
                </a:solidFill>
                <a:latin typeface="Arial"/>
                <a:ea typeface="Arial"/>
                <a:cs typeface="Arial"/>
                <a:sym typeface="Arial"/>
                <a:hlinkClick r:id="rId9"/>
              </a:rPr>
              <a:t>spacex_launch_dash.csv</a:t>
            </a:r>
            <a:endParaRPr b="0" i="0" sz="1800" u="none" cap="none" strike="noStrike">
              <a:solidFill>
                <a:srgbClr val="292929"/>
              </a:solidFill>
              <a:latin typeface="Arial"/>
              <a:ea typeface="Arial"/>
              <a:cs typeface="Arial"/>
              <a:sym typeface="Arial"/>
            </a:endParaRPr>
          </a:p>
          <a:p>
            <a:pPr indent="-114300" lvl="1" marL="685800" marR="0" rtl="0" algn="l">
              <a:lnSpc>
                <a:spcPct val="100000"/>
              </a:lnSpc>
              <a:spcBef>
                <a:spcPts val="1400"/>
              </a:spcBef>
              <a:spcAft>
                <a:spcPts val="0"/>
              </a:spcAft>
              <a:buClr>
                <a:schemeClr val="dk1"/>
              </a:buClr>
              <a:buSzPts val="1800"/>
              <a:buFont typeface="Courier New"/>
              <a:buNone/>
            </a:pPr>
            <a:r>
              <a:t/>
            </a:r>
            <a:endParaRPr b="0" i="0" sz="1800" u="none" cap="none" strike="noStrike">
              <a:solidFill>
                <a:srgbClr val="292929"/>
              </a:solidFill>
              <a:latin typeface="Arial"/>
              <a:ea typeface="Arial"/>
              <a:cs typeface="Arial"/>
              <a:sym typeface="Arial"/>
            </a:endParaRPr>
          </a:p>
        </p:txBody>
      </p:sp>
      <p:sp>
        <p:nvSpPr>
          <p:cNvPr id="443" name="Google Shape;443;p6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16" name="Google Shape;116;p19"/>
          <p:cNvSpPr txBox="1"/>
          <p:nvPr/>
        </p:nvSpPr>
        <p:spPr>
          <a:xfrm>
            <a:off x="689570" y="1563879"/>
            <a:ext cx="5511149" cy="4760384"/>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rgbClr val="292929"/>
              </a:buClr>
              <a:buSzPts val="1700"/>
              <a:buFont typeface="Arial"/>
              <a:buNone/>
            </a:pPr>
            <a:r>
              <a:rPr lang="en-US" sz="1700">
                <a:solidFill>
                  <a:srgbClr val="292929"/>
                </a:solidFill>
                <a:latin typeface="Arial"/>
                <a:ea typeface="Arial"/>
                <a:cs typeface="Arial"/>
                <a:sym typeface="Arial"/>
              </a:rPr>
              <a:t>SpaceX advertises Falcon 9 rocket launches on its website with a cost of 62 million dollars. Other providers cost upward of 165 million dollars each. Much of the savings is due to SpaceX's ability to reuse the first stage. If we can determine if the first stage will land, we can determine the cost of a launch. Our company, IBM Developer Skills Network, can use this information to successfully bid against SpaceX for a rocket launch.</a:t>
            </a:r>
            <a:endParaRPr sz="1700">
              <a:solidFill>
                <a:srgbClr val="292929"/>
              </a:solidFill>
              <a:latin typeface="Arial"/>
              <a:ea typeface="Arial"/>
              <a:cs typeface="Arial"/>
              <a:sym typeface="Arial"/>
            </a:endParaRPr>
          </a:p>
          <a:p>
            <a:pPr indent="0" lvl="0" marL="0" marR="0" rtl="0" algn="l">
              <a:lnSpc>
                <a:spcPct val="90000"/>
              </a:lnSpc>
              <a:spcBef>
                <a:spcPts val="1400"/>
              </a:spcBef>
              <a:spcAft>
                <a:spcPts val="0"/>
              </a:spcAft>
              <a:buClr>
                <a:srgbClr val="292929"/>
              </a:buClr>
              <a:buSzPts val="2000"/>
              <a:buFont typeface="Arial"/>
              <a:buNone/>
            </a:pPr>
            <a:r>
              <a:rPr b="1" i="1" lang="en-US" sz="2000">
                <a:solidFill>
                  <a:srgbClr val="292929"/>
                </a:solidFill>
                <a:latin typeface="Arial"/>
                <a:ea typeface="Arial"/>
                <a:cs typeface="Arial"/>
                <a:sym typeface="Arial"/>
              </a:rPr>
              <a:t>The project endeavors to...</a:t>
            </a:r>
            <a:endParaRPr/>
          </a:p>
          <a:p>
            <a:pPr indent="-228600" lvl="0" marL="228600" marR="0" rtl="0" algn="l">
              <a:lnSpc>
                <a:spcPct val="90000"/>
              </a:lnSpc>
              <a:spcBef>
                <a:spcPts val="700"/>
              </a:spcBef>
              <a:spcAft>
                <a:spcPts val="0"/>
              </a:spcAft>
              <a:buClr>
                <a:srgbClr val="292929"/>
              </a:buClr>
              <a:buSzPts val="1700"/>
              <a:buFont typeface="Arial"/>
              <a:buChar char="•"/>
            </a:pPr>
            <a:r>
              <a:rPr lang="en-US" sz="1700">
                <a:solidFill>
                  <a:srgbClr val="292929"/>
                </a:solidFill>
                <a:latin typeface="Arial"/>
                <a:ea typeface="Arial"/>
                <a:cs typeface="Arial"/>
                <a:sym typeface="Arial"/>
              </a:rPr>
              <a:t>Collect as much publicly available data as possible.</a:t>
            </a:r>
            <a:endParaRPr/>
          </a:p>
          <a:p>
            <a:pPr indent="-228600" lvl="0" marL="228600" marR="0" rtl="0" algn="l">
              <a:lnSpc>
                <a:spcPct val="90000"/>
              </a:lnSpc>
              <a:spcBef>
                <a:spcPts val="700"/>
              </a:spcBef>
              <a:spcAft>
                <a:spcPts val="0"/>
              </a:spcAft>
              <a:buClr>
                <a:srgbClr val="292929"/>
              </a:buClr>
              <a:buSzPts val="1700"/>
              <a:buFont typeface="Arial"/>
              <a:buChar char="•"/>
            </a:pPr>
            <a:r>
              <a:rPr lang="en-US" sz="1700">
                <a:solidFill>
                  <a:srgbClr val="292929"/>
                </a:solidFill>
                <a:latin typeface="Arial"/>
                <a:ea typeface="Arial"/>
                <a:cs typeface="Arial"/>
                <a:sym typeface="Arial"/>
              </a:rPr>
              <a:t>Wrangle the data to improve its quality and prepare it for analysis.</a:t>
            </a:r>
            <a:endParaRPr/>
          </a:p>
          <a:p>
            <a:pPr indent="-228600" lvl="0" marL="228600" marR="0" rtl="0" algn="l">
              <a:lnSpc>
                <a:spcPct val="90000"/>
              </a:lnSpc>
              <a:spcBef>
                <a:spcPts val="700"/>
              </a:spcBef>
              <a:spcAft>
                <a:spcPts val="0"/>
              </a:spcAft>
              <a:buClr>
                <a:srgbClr val="292929"/>
              </a:buClr>
              <a:buSzPts val="1700"/>
              <a:buFont typeface="Arial"/>
              <a:buChar char="•"/>
            </a:pPr>
            <a:r>
              <a:rPr lang="en-US" sz="1700">
                <a:solidFill>
                  <a:srgbClr val="292929"/>
                </a:solidFill>
                <a:latin typeface="Arial"/>
                <a:ea typeface="Arial"/>
                <a:cs typeface="Arial"/>
                <a:sym typeface="Arial"/>
              </a:rPr>
              <a:t>Explore the processed data with SQL and various visualizations.</a:t>
            </a:r>
            <a:endParaRPr/>
          </a:p>
          <a:p>
            <a:pPr indent="-228600" lvl="0" marL="228600" marR="0" rtl="0" algn="l">
              <a:lnSpc>
                <a:spcPct val="90000"/>
              </a:lnSpc>
              <a:spcBef>
                <a:spcPts val="700"/>
              </a:spcBef>
              <a:spcAft>
                <a:spcPts val="0"/>
              </a:spcAft>
              <a:buClr>
                <a:srgbClr val="292929"/>
              </a:buClr>
              <a:buSzPts val="1700"/>
              <a:buFont typeface="Arial"/>
              <a:buChar char="•"/>
            </a:pPr>
            <a:r>
              <a:rPr lang="en-US" sz="1700">
                <a:solidFill>
                  <a:srgbClr val="292929"/>
                </a:solidFill>
                <a:latin typeface="Arial"/>
                <a:ea typeface="Arial"/>
                <a:cs typeface="Arial"/>
                <a:sym typeface="Arial"/>
              </a:rPr>
              <a:t>Drill down into finer levels of detail by splitting the data into groups defined by categorical variables.</a:t>
            </a:r>
            <a:endParaRPr/>
          </a:p>
          <a:p>
            <a:pPr indent="-228600" lvl="0" marL="228600" marR="0" rtl="0" algn="l">
              <a:lnSpc>
                <a:spcPct val="90000"/>
              </a:lnSpc>
              <a:spcBef>
                <a:spcPts val="700"/>
              </a:spcBef>
              <a:spcAft>
                <a:spcPts val="0"/>
              </a:spcAft>
              <a:buClr>
                <a:srgbClr val="292929"/>
              </a:buClr>
              <a:buSzPts val="1700"/>
              <a:buFont typeface="Arial"/>
              <a:buChar char="•"/>
            </a:pPr>
            <a:r>
              <a:rPr lang="en-US" sz="1700">
                <a:solidFill>
                  <a:srgbClr val="292929"/>
                </a:solidFill>
                <a:latin typeface="Arial"/>
                <a:ea typeface="Arial"/>
                <a:cs typeface="Arial"/>
                <a:sym typeface="Arial"/>
              </a:rPr>
              <a:t>Build, evaluate, and refine predictive models for discovering additional insights.</a:t>
            </a:r>
            <a:endParaRPr/>
          </a:p>
        </p:txBody>
      </p:sp>
      <p:sp>
        <p:nvSpPr>
          <p:cNvPr id="117" name="Google Shape;117;p19"/>
          <p:cNvSpPr txBox="1"/>
          <p:nvPr/>
        </p:nvSpPr>
        <p:spPr>
          <a:xfrm>
            <a:off x="6200354" y="1569974"/>
            <a:ext cx="5157581" cy="4754288"/>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292929"/>
              </a:buClr>
              <a:buSzPct val="100000"/>
              <a:buFont typeface="Arial"/>
              <a:buNone/>
            </a:pPr>
            <a:r>
              <a:rPr b="1" i="1" lang="en-US" sz="2400">
                <a:solidFill>
                  <a:srgbClr val="292929"/>
                </a:solidFill>
                <a:latin typeface="Arial"/>
                <a:ea typeface="Arial"/>
                <a:cs typeface="Arial"/>
                <a:sym typeface="Arial"/>
              </a:rPr>
              <a:t>Problem Statement</a:t>
            </a:r>
            <a:endParaRPr/>
          </a:p>
          <a:p>
            <a:pPr indent="-228600" lvl="0" marL="228600" marR="0" rtl="0" algn="l">
              <a:lnSpc>
                <a:spcPct val="90000"/>
              </a:lnSpc>
              <a:spcBef>
                <a:spcPts val="14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Predict the successful landing of SpaceX's Falcon 9 first stage, a critical factor in determining the cost-efficiency of reusable rocket launches. </a:t>
            </a:r>
            <a:endParaRPr/>
          </a:p>
          <a:p>
            <a:pPr indent="0" lvl="0" marL="0" marR="0" rtl="0" algn="l">
              <a:lnSpc>
                <a:spcPct val="90000"/>
              </a:lnSpc>
              <a:spcBef>
                <a:spcPts val="1400"/>
              </a:spcBef>
              <a:spcAft>
                <a:spcPts val="0"/>
              </a:spcAft>
              <a:buClr>
                <a:srgbClr val="292929"/>
              </a:buClr>
              <a:buSzPct val="100000"/>
              <a:buFont typeface="Arial"/>
              <a:buNone/>
            </a:pPr>
            <a:r>
              <a:rPr b="1" i="1" lang="en-US" sz="2400">
                <a:solidFill>
                  <a:srgbClr val="292929"/>
                </a:solidFill>
                <a:latin typeface="Arial"/>
                <a:ea typeface="Arial"/>
                <a:cs typeface="Arial"/>
                <a:sym typeface="Arial"/>
              </a:rPr>
              <a:t>Why we should solve this problem?</a:t>
            </a:r>
            <a:endParaRPr sz="2800">
              <a:solidFill>
                <a:srgbClr val="292929"/>
              </a:solidFill>
              <a:latin typeface="IBM Plex Mono"/>
              <a:ea typeface="IBM Plex Mono"/>
              <a:cs typeface="IBM Plex Mono"/>
              <a:sym typeface="IBM Plex Mono"/>
            </a:endParaRPr>
          </a:p>
          <a:p>
            <a:pPr indent="-228600" lvl="0" marL="228600" marR="0" rtl="0" algn="l">
              <a:lnSpc>
                <a:spcPct val="90000"/>
              </a:lnSpc>
              <a:spcBef>
                <a:spcPts val="14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Solving this problem allows companies like IBM Developer Skills Network to make competitive bids against SpaceX by accurately estimating launch costs.</a:t>
            </a:r>
            <a:endParaRPr/>
          </a:p>
          <a:p>
            <a:pPr indent="0" lvl="0" marL="0" marR="0" rtl="0" algn="l">
              <a:lnSpc>
                <a:spcPct val="90000"/>
              </a:lnSpc>
              <a:spcBef>
                <a:spcPts val="1400"/>
              </a:spcBef>
              <a:spcAft>
                <a:spcPts val="0"/>
              </a:spcAft>
              <a:buClr>
                <a:srgbClr val="292929"/>
              </a:buClr>
              <a:buSzPct val="100000"/>
              <a:buFont typeface="Arial"/>
              <a:buNone/>
            </a:pPr>
            <a:r>
              <a:rPr b="1" i="1" lang="en-US" sz="2400">
                <a:solidFill>
                  <a:srgbClr val="292929"/>
                </a:solidFill>
                <a:latin typeface="Arial"/>
                <a:ea typeface="Arial"/>
                <a:cs typeface="Arial"/>
                <a:sym typeface="Arial"/>
              </a:rPr>
              <a:t>Questions</a:t>
            </a:r>
            <a:endParaRPr b="1" i="1" sz="2800">
              <a:solidFill>
                <a:srgbClr val="292929"/>
              </a:solidFill>
              <a:latin typeface="Arial"/>
              <a:ea typeface="Arial"/>
              <a:cs typeface="Arial"/>
              <a:sym typeface="Arial"/>
            </a:endParaRPr>
          </a:p>
          <a:p>
            <a:pPr indent="-228600" lvl="0" marL="228600" marR="0" rtl="0" algn="l">
              <a:lnSpc>
                <a:spcPct val="90000"/>
              </a:lnSpc>
              <a:spcBef>
                <a:spcPts val="14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What is the historical success rate of Falcon 9 first stage landings?</a:t>
            </a:r>
            <a:endParaRPr/>
          </a:p>
          <a:p>
            <a:pPr indent="-228600" lvl="0" marL="228600" marR="0" rtl="0" algn="l">
              <a:lnSpc>
                <a:spcPct val="90000"/>
              </a:lnSpc>
              <a:spcBef>
                <a:spcPts val="14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What factors most significantly influence the success or failure of a landing?</a:t>
            </a:r>
            <a:endParaRPr/>
          </a:p>
          <a:p>
            <a:pPr indent="-228600" lvl="0" marL="228600" marR="0" rtl="0" algn="l">
              <a:lnSpc>
                <a:spcPct val="90000"/>
              </a:lnSpc>
              <a:spcBef>
                <a:spcPts val="14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Can we develop a predictive model that accurately forecasts the outcome of a landing?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0"/>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20"/>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21"/>
          <p:cNvSpPr txBox="1"/>
          <p:nvPr/>
        </p:nvSpPr>
        <p:spPr>
          <a:xfrm>
            <a:off x="770011" y="1408088"/>
            <a:ext cx="10104817" cy="5137146"/>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2400">
                <a:solidFill>
                  <a:srgbClr val="0B49CB"/>
                </a:solidFill>
                <a:latin typeface="Arial"/>
                <a:ea typeface="Arial"/>
                <a:cs typeface="Arial"/>
                <a:sym typeface="Arial"/>
              </a:rPr>
              <a:t>Executive Summary</a:t>
            </a:r>
            <a:endParaRPr sz="2400">
              <a:solidFill>
                <a:srgbClr val="0B49CB"/>
              </a:solidFill>
              <a:latin typeface="Arial"/>
              <a:ea typeface="Arial"/>
              <a:cs typeface="Arial"/>
              <a:sym typeface="Arial"/>
            </a:endParaRPr>
          </a:p>
          <a:p>
            <a:pPr indent="-98425" lvl="0" marL="228600" marR="0" rtl="0" algn="l">
              <a:lnSpc>
                <a:spcPct val="120000"/>
              </a:lnSpc>
              <a:spcBef>
                <a:spcPts val="7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 Data collection methodology</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Retrieval and consolidation from multiple </a:t>
            </a:r>
            <a:r>
              <a:rPr b="0" i="0" lang="en-US" sz="1600" u="sng" cap="none" strike="noStrike">
                <a:solidFill>
                  <a:schemeClr val="hlink"/>
                </a:solidFill>
                <a:latin typeface="Arial"/>
                <a:ea typeface="Arial"/>
                <a:cs typeface="Arial"/>
                <a:sym typeface="Arial"/>
                <a:hlinkClick r:id="rId4"/>
              </a:rPr>
              <a:t>SpaceX API</a:t>
            </a:r>
            <a:r>
              <a:rPr b="0" i="0" lang="en-US" sz="1600" u="none" cap="none" strike="noStrike">
                <a:solidFill>
                  <a:srgbClr val="757070"/>
                </a:solidFill>
                <a:latin typeface="Arial"/>
                <a:ea typeface="Arial"/>
                <a:cs typeface="Arial"/>
                <a:sym typeface="Arial"/>
              </a:rPr>
              <a:t> endpoints</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Web scaping tabular data from </a:t>
            </a:r>
            <a:r>
              <a:rPr b="0" i="0" lang="en-US" sz="1600" u="sng" cap="none" strike="noStrike">
                <a:solidFill>
                  <a:schemeClr val="hlink"/>
                </a:solidFill>
                <a:latin typeface="Arial"/>
                <a:ea typeface="Arial"/>
                <a:cs typeface="Arial"/>
                <a:sym typeface="Arial"/>
                <a:hlinkClick r:id="rId5"/>
              </a:rPr>
              <a:t>Wikipedia</a:t>
            </a:r>
            <a:endParaRPr b="0" i="0" sz="1600" u="none" cap="none" strike="noStrike">
              <a:solidFill>
                <a:srgbClr val="757070"/>
              </a:solidFill>
              <a:latin typeface="Arial"/>
              <a:ea typeface="Arial"/>
              <a:cs typeface="Arial"/>
              <a:sym typeface="Arial"/>
            </a:endParaRPr>
          </a:p>
          <a:p>
            <a:pPr indent="-98425" lvl="0" marL="228600" marR="0" rtl="0" algn="l">
              <a:lnSpc>
                <a:spcPct val="120000"/>
              </a:lnSpc>
              <a:spcBef>
                <a:spcPts val="7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 Perform data wrangling</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Extracted relevant records</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Flattened fields and resolved missing values</a:t>
            </a:r>
            <a:endParaRPr/>
          </a:p>
          <a:p>
            <a:pPr indent="-98425" lvl="0" marL="228600" marR="0" rtl="0" algn="l">
              <a:lnSpc>
                <a:spcPct val="120000"/>
              </a:lnSpc>
              <a:spcBef>
                <a:spcPts val="7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 Perform exploratory data analysis (EDA) using visualization and SQL</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Visualize variable relationships</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Look at the data in aggregate</a:t>
            </a:r>
            <a:endParaRPr/>
          </a:p>
          <a:p>
            <a:pPr indent="-98425" lvl="0" marL="228600" marR="0" rtl="0" algn="l">
              <a:lnSpc>
                <a:spcPct val="120000"/>
              </a:lnSpc>
              <a:spcBef>
                <a:spcPts val="7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 Perform interactive visual analytics using Folium and Plotly Dash</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Mark all launch sites on a map</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Mark successful and failed launches</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Calculate distances to proximate locations</a:t>
            </a:r>
            <a:endParaRPr/>
          </a:p>
          <a:p>
            <a:pPr indent="-78740" lvl="1" marL="685800" marR="0" rtl="0" algn="l">
              <a:lnSpc>
                <a:spcPct val="120000"/>
              </a:lnSpc>
              <a:spcBef>
                <a:spcPts val="700"/>
              </a:spcBef>
              <a:spcAft>
                <a:spcPts val="0"/>
              </a:spcAft>
              <a:buClr>
                <a:srgbClr val="757070"/>
              </a:buClr>
              <a:buSzPct val="100000"/>
              <a:buFont typeface="Arial"/>
              <a:buChar char="•"/>
            </a:pPr>
            <a:r>
              <a:rPr b="0" i="0" lang="en-US" sz="1600" u="none" cap="none" strike="noStrike">
                <a:solidFill>
                  <a:srgbClr val="757070"/>
                </a:solidFill>
                <a:latin typeface="Arial"/>
                <a:ea typeface="Arial"/>
                <a:cs typeface="Arial"/>
                <a:sym typeface="Arial"/>
              </a:rPr>
              <a:t> Provide for interactive exploration of the data</a:t>
            </a:r>
            <a:endParaRPr/>
          </a:p>
          <a:p>
            <a:pPr indent="-98425" lvl="0" marL="228600" marR="0" rtl="0" algn="l">
              <a:lnSpc>
                <a:spcPct val="120000"/>
              </a:lnSpc>
              <a:spcBef>
                <a:spcPts val="700"/>
              </a:spcBef>
              <a:spcAft>
                <a:spcPts val="0"/>
              </a:spcAft>
              <a:buClr>
                <a:srgbClr val="292929"/>
              </a:buClr>
              <a:buSzPct val="100000"/>
              <a:buFont typeface="Arial"/>
              <a:buChar char="•"/>
            </a:pPr>
            <a:r>
              <a:rPr lang="en-US" sz="2000">
                <a:solidFill>
                  <a:srgbClr val="292929"/>
                </a:solidFill>
                <a:latin typeface="Arial"/>
                <a:ea typeface="Arial"/>
                <a:cs typeface="Arial"/>
                <a:sym typeface="Arial"/>
              </a:rPr>
              <a:t> Perform predictive analysis using classification models</a:t>
            </a:r>
            <a:endParaRPr/>
          </a:p>
          <a:p>
            <a:pPr indent="-73818" lvl="1" marL="685800" marR="0" rtl="0" algn="l">
              <a:lnSpc>
                <a:spcPct val="120000"/>
              </a:lnSpc>
              <a:spcBef>
                <a:spcPts val="700"/>
              </a:spcBef>
              <a:spcAft>
                <a:spcPts val="0"/>
              </a:spcAft>
              <a:buClr>
                <a:srgbClr val="757070"/>
              </a:buClr>
              <a:buSzPct val="100000"/>
              <a:buFont typeface="Arial"/>
              <a:buChar char="•"/>
            </a:pPr>
            <a:r>
              <a:rPr b="0" i="0" lang="en-US" sz="1500" u="none" cap="none" strike="noStrike">
                <a:solidFill>
                  <a:srgbClr val="757070"/>
                </a:solidFill>
                <a:latin typeface="IBM Plex Mono"/>
                <a:ea typeface="IBM Plex Mono"/>
                <a:cs typeface="IBM Plex Mono"/>
                <a:sym typeface="IBM Plex Mono"/>
              </a:rPr>
              <a:t> Build, evaluate, and compare several predictive classification models</a:t>
            </a:r>
            <a:endParaRPr b="0" i="0" sz="1500" u="none" cap="none" strike="noStrike">
              <a:solidFill>
                <a:srgbClr val="757070"/>
              </a:solidFill>
              <a:latin typeface="Arial"/>
              <a:ea typeface="Arial"/>
              <a:cs typeface="Arial"/>
              <a:sym typeface="Arial"/>
            </a:endParaRPr>
          </a:p>
          <a:p>
            <a:pPr indent="-207009" lvl="1" marL="685800" marR="0" rtl="0" algn="l">
              <a:lnSpc>
                <a:spcPct val="120000"/>
              </a:lnSpc>
              <a:spcBef>
                <a:spcPts val="700"/>
              </a:spcBef>
              <a:spcAft>
                <a:spcPts val="0"/>
              </a:spcAft>
              <a:buClr>
                <a:srgbClr val="0070C0"/>
              </a:buClr>
              <a:buSzPct val="100000"/>
              <a:buFont typeface="Arial"/>
              <a:buNone/>
            </a:pPr>
            <a:r>
              <a:t/>
            </a:r>
            <a:endParaRPr b="0" i="0" sz="1600" u="none" cap="none" strike="noStrike">
              <a:solidFill>
                <a:srgbClr val="292929"/>
              </a:solidFill>
              <a:latin typeface="Arial"/>
              <a:ea typeface="Arial"/>
              <a:cs typeface="Arial"/>
              <a:sym typeface="Arial"/>
            </a:endParaRPr>
          </a:p>
          <a:p>
            <a:pPr indent="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20332"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20332"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20332"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20332"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31" name="Google Shape;131;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22"/>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Data was collected using a combination of retrieval techniques:</a:t>
            </a:r>
            <a:endParaRPr b="0" i="0" sz="2200" u="none" cap="none" strike="noStrike">
              <a:solidFill>
                <a:srgbClr val="292929"/>
              </a:solidFill>
              <a:latin typeface="Arial"/>
              <a:ea typeface="Arial"/>
              <a:cs typeface="Arial"/>
              <a:sym typeface="Arial"/>
            </a:endParaRPr>
          </a:p>
          <a:p>
            <a:pPr indent="-228600" lvl="1" marL="685800" marR="0" rtl="0" algn="l">
              <a:lnSpc>
                <a:spcPct val="100000"/>
              </a:lnSpc>
              <a:spcBef>
                <a:spcPts val="700"/>
              </a:spcBef>
              <a:spcAft>
                <a:spcPts val="0"/>
              </a:spcAft>
              <a:buClr>
                <a:srgbClr val="292929"/>
              </a:buClr>
              <a:buSzPts val="2000"/>
              <a:buFont typeface="Courier New"/>
              <a:buChar char="o"/>
            </a:pPr>
            <a:r>
              <a:rPr b="0" i="0" lang="en-US" sz="2000" u="none" cap="none" strike="noStrike">
                <a:solidFill>
                  <a:srgbClr val="292929"/>
                </a:solidFill>
                <a:latin typeface="Arial"/>
                <a:ea typeface="Arial"/>
                <a:cs typeface="Arial"/>
                <a:sym typeface="Arial"/>
              </a:rPr>
              <a:t>HTTP requests against various </a:t>
            </a:r>
            <a:r>
              <a:rPr b="0" i="0" lang="en-US" sz="2000" u="sng" cap="none" strike="noStrike">
                <a:solidFill>
                  <a:schemeClr val="hlink"/>
                </a:solidFill>
                <a:latin typeface="Arial"/>
                <a:ea typeface="Arial"/>
                <a:cs typeface="Arial"/>
                <a:sym typeface="Arial"/>
                <a:hlinkClick r:id="rId4"/>
              </a:rPr>
              <a:t>SpaceX API</a:t>
            </a:r>
            <a:r>
              <a:rPr b="0" i="0" lang="en-US" sz="2000" u="none" cap="none" strike="noStrike">
                <a:solidFill>
                  <a:schemeClr val="dk1"/>
                </a:solidFill>
                <a:latin typeface="Arial"/>
                <a:ea typeface="Arial"/>
                <a:cs typeface="Arial"/>
                <a:sym typeface="Arial"/>
              </a:rPr>
              <a:t> </a:t>
            </a:r>
            <a:r>
              <a:rPr b="0" i="0" lang="en-US" sz="2000" u="none" cap="none" strike="noStrike">
                <a:solidFill>
                  <a:srgbClr val="292929"/>
                </a:solidFill>
                <a:latin typeface="Arial"/>
                <a:ea typeface="Arial"/>
                <a:cs typeface="Arial"/>
                <a:sym typeface="Arial"/>
              </a:rPr>
              <a:t>endpoints:</a:t>
            </a:r>
            <a:endParaRPr/>
          </a:p>
          <a:p>
            <a:pPr indent="-228600" lvl="2" marL="1143000" marR="0" rtl="0" algn="l">
              <a:lnSpc>
                <a:spcPct val="100000"/>
              </a:lnSpc>
              <a:spcBef>
                <a:spcPts val="70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Initial launch data was obtained from: </a:t>
            </a:r>
            <a:r>
              <a:rPr b="1" i="0" lang="en-US" sz="1800" u="none" cap="none" strike="noStrike">
                <a:solidFill>
                  <a:schemeClr val="dk1"/>
                </a:solidFill>
                <a:latin typeface="Courier New"/>
                <a:ea typeface="Courier New"/>
                <a:cs typeface="Courier New"/>
                <a:sym typeface="Courier New"/>
              </a:rPr>
              <a:t>/v4/launches/past </a:t>
            </a:r>
            <a:endParaRPr/>
          </a:p>
          <a:p>
            <a:pPr indent="-228600" lvl="2" marL="1143000" marR="0" rtl="0" algn="l">
              <a:lnSpc>
                <a:spcPct val="100000"/>
              </a:lnSpc>
              <a:spcBef>
                <a:spcPts val="70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Additional data was backfilled from:</a:t>
            </a:r>
            <a:endParaRPr/>
          </a:p>
          <a:p>
            <a:pPr indent="-228600" lvl="3" marL="1600200" marR="0" rtl="0" algn="l">
              <a:lnSpc>
                <a:spcPct val="100000"/>
              </a:lnSpc>
              <a:spcBef>
                <a:spcPts val="700"/>
              </a:spcBef>
              <a:spcAft>
                <a:spcPts val="0"/>
              </a:spcAft>
              <a:buClr>
                <a:srgbClr val="292929"/>
              </a:buClr>
              <a:buSzPts val="1600"/>
              <a:buFont typeface="Arial"/>
              <a:buChar char="•"/>
            </a:pPr>
            <a:r>
              <a:rPr b="1" i="0" lang="en-US" sz="1600" u="none" cap="none" strike="noStrike">
                <a:solidFill>
                  <a:srgbClr val="292929"/>
                </a:solidFill>
                <a:latin typeface="Courier New"/>
                <a:ea typeface="Courier New"/>
                <a:cs typeface="Courier New"/>
                <a:sym typeface="Courier New"/>
              </a:rPr>
              <a:t>/v4/rockets </a:t>
            </a:r>
            <a:endParaRPr/>
          </a:p>
          <a:p>
            <a:pPr indent="-228600" lvl="3" marL="1600200" marR="0" rtl="0" algn="l">
              <a:lnSpc>
                <a:spcPct val="100000"/>
              </a:lnSpc>
              <a:spcBef>
                <a:spcPts val="700"/>
              </a:spcBef>
              <a:spcAft>
                <a:spcPts val="0"/>
              </a:spcAft>
              <a:buClr>
                <a:srgbClr val="292929"/>
              </a:buClr>
              <a:buSzPts val="1600"/>
              <a:buFont typeface="Arial"/>
              <a:buChar char="•"/>
            </a:pPr>
            <a:r>
              <a:rPr b="1" i="0" lang="en-US" sz="1600" u="none" cap="none" strike="noStrike">
                <a:solidFill>
                  <a:srgbClr val="292929"/>
                </a:solidFill>
                <a:latin typeface="Courier New"/>
                <a:ea typeface="Courier New"/>
                <a:cs typeface="Courier New"/>
                <a:sym typeface="Courier New"/>
              </a:rPr>
              <a:t>/v4/launchpads</a:t>
            </a:r>
            <a:endParaRPr/>
          </a:p>
          <a:p>
            <a:pPr indent="-228600" lvl="3" marL="1600200" marR="0" rtl="0" algn="l">
              <a:lnSpc>
                <a:spcPct val="100000"/>
              </a:lnSpc>
              <a:spcBef>
                <a:spcPts val="700"/>
              </a:spcBef>
              <a:spcAft>
                <a:spcPts val="0"/>
              </a:spcAft>
              <a:buClr>
                <a:srgbClr val="292929"/>
              </a:buClr>
              <a:buSzPts val="1600"/>
              <a:buFont typeface="Arial"/>
              <a:buChar char="•"/>
            </a:pPr>
            <a:r>
              <a:rPr b="1" i="0" lang="en-US" sz="1600" u="none" cap="none" strike="noStrike">
                <a:solidFill>
                  <a:srgbClr val="292929"/>
                </a:solidFill>
                <a:latin typeface="Courier New"/>
                <a:ea typeface="Courier New"/>
                <a:cs typeface="Courier New"/>
                <a:sym typeface="Courier New"/>
              </a:rPr>
              <a:t>/v4/payloads</a:t>
            </a:r>
            <a:endParaRPr/>
          </a:p>
          <a:p>
            <a:pPr indent="-228600" lvl="3" marL="1600200" marR="0" rtl="0" algn="l">
              <a:lnSpc>
                <a:spcPct val="100000"/>
              </a:lnSpc>
              <a:spcBef>
                <a:spcPts val="700"/>
              </a:spcBef>
              <a:spcAft>
                <a:spcPts val="0"/>
              </a:spcAft>
              <a:buClr>
                <a:srgbClr val="292929"/>
              </a:buClr>
              <a:buSzPts val="1600"/>
              <a:buFont typeface="Arial"/>
              <a:buChar char="•"/>
            </a:pPr>
            <a:r>
              <a:rPr b="1" i="0" lang="en-US" sz="1600" u="none" cap="none" strike="noStrike">
                <a:solidFill>
                  <a:srgbClr val="292929"/>
                </a:solidFill>
                <a:latin typeface="Courier New"/>
                <a:ea typeface="Courier New"/>
                <a:cs typeface="Courier New"/>
                <a:sym typeface="Courier New"/>
              </a:rPr>
              <a:t>/v4/cores</a:t>
            </a:r>
            <a:endParaRPr/>
          </a:p>
          <a:p>
            <a:pPr indent="-228600" lvl="1" marL="685800" marR="0" rtl="0" algn="l">
              <a:lnSpc>
                <a:spcPct val="100000"/>
              </a:lnSpc>
              <a:spcBef>
                <a:spcPts val="700"/>
              </a:spcBef>
              <a:spcAft>
                <a:spcPts val="0"/>
              </a:spcAft>
              <a:buClr>
                <a:srgbClr val="292929"/>
              </a:buClr>
              <a:buSzPts val="2000"/>
              <a:buFont typeface="Courier New"/>
              <a:buChar char="o"/>
            </a:pPr>
            <a:r>
              <a:rPr b="0" i="0" lang="en-US" sz="2000" u="none" cap="none" strike="noStrike">
                <a:solidFill>
                  <a:srgbClr val="292929"/>
                </a:solidFill>
                <a:latin typeface="Arial"/>
                <a:ea typeface="Arial"/>
                <a:cs typeface="Arial"/>
                <a:sym typeface="Arial"/>
              </a:rPr>
              <a:t>Tabular data </a:t>
            </a:r>
            <a:r>
              <a:rPr b="0" i="0" lang="en-US" sz="2000" u="none" cap="none" strike="noStrike">
                <a:solidFill>
                  <a:schemeClr val="dk1"/>
                </a:solidFill>
                <a:latin typeface="Arial"/>
                <a:ea typeface="Arial"/>
                <a:cs typeface="Arial"/>
                <a:sym typeface="Arial"/>
              </a:rPr>
              <a:t>from </a:t>
            </a:r>
            <a:r>
              <a:rPr b="0" i="0" lang="en-US" sz="2000" u="none" cap="none" strike="noStrike">
                <a:solidFill>
                  <a:srgbClr val="292929"/>
                </a:solidFill>
                <a:latin typeface="Arial"/>
                <a:ea typeface="Arial"/>
                <a:cs typeface="Arial"/>
                <a:sym typeface="Arial"/>
              </a:rPr>
              <a:t>the </a:t>
            </a:r>
            <a:r>
              <a:rPr b="0" i="0" lang="en-US" sz="2000" u="sng" cap="none" strike="noStrike">
                <a:solidFill>
                  <a:schemeClr val="hlink"/>
                </a:solidFill>
                <a:latin typeface="Arial"/>
                <a:ea typeface="Arial"/>
                <a:cs typeface="Arial"/>
                <a:sym typeface="Arial"/>
                <a:hlinkClick r:id="rId5"/>
              </a:rPr>
              <a:t>List of Falcon 9 and Falcon Heavy launches</a:t>
            </a:r>
            <a:r>
              <a:rPr b="0" i="0" lang="en-US" sz="2000" u="none" cap="none" strike="noStrike">
                <a:solidFill>
                  <a:schemeClr val="dk1"/>
                </a:solidFill>
                <a:latin typeface="Arial"/>
                <a:ea typeface="Arial"/>
                <a:cs typeface="Arial"/>
                <a:sym typeface="Arial"/>
              </a:rPr>
              <a:t> Wikipedia page.</a:t>
            </a:r>
            <a:endParaRPr/>
          </a:p>
          <a:p>
            <a:pPr indent="-114300" lvl="1" marL="685800" marR="0" rtl="0" algn="l">
              <a:lnSpc>
                <a:spcPct val="100000"/>
              </a:lnSpc>
              <a:spcBef>
                <a:spcPts val="700"/>
              </a:spcBef>
              <a:spcAft>
                <a:spcPts val="0"/>
              </a:spcAft>
              <a:buClr>
                <a:schemeClr val="dk1"/>
              </a:buClr>
              <a:buSzPts val="1800"/>
              <a:buFont typeface="Courier New"/>
              <a:buNone/>
            </a:pPr>
            <a:r>
              <a:t/>
            </a:r>
            <a:endParaRPr b="0" i="0" sz="1800" u="none" cap="none" strike="noStrike">
              <a:solidFill>
                <a:srgbClr val="292929"/>
              </a:solidFill>
              <a:latin typeface="Courier New"/>
              <a:ea typeface="Courier New"/>
              <a:cs typeface="Courier New"/>
              <a:sym typeface="Courier New"/>
            </a:endParaRPr>
          </a:p>
        </p:txBody>
      </p:sp>
      <p:sp>
        <p:nvSpPr>
          <p:cNvPr id="138" name="Google Shape;138;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3"/>
          <p:cNvSpPr txBox="1"/>
          <p:nvPr>
            <p:ph idx="1" type="body"/>
          </p:nvPr>
        </p:nvSpPr>
        <p:spPr>
          <a:xfrm>
            <a:off x="778066" y="1800225"/>
            <a:ext cx="4756087"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The initial data was obtained from the `/v4/launches/past` API endpoint. </a:t>
            </a:r>
            <a:endParaRPr/>
          </a:p>
          <a:p>
            <a:pPr indent="-228600" lvl="0" marL="228600" marR="0" rtl="0" algn="l">
              <a:lnSpc>
                <a:spcPct val="100000"/>
              </a:lnSpc>
              <a:spcBef>
                <a:spcPts val="140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Additional data was backfilled from the `rocket`, `launchpad`, `payloads`, and `cores` API endpoints, for records with extant corresponding IDs. </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000"/>
              <a:buFont typeface="Arial"/>
              <a:buChar char="•"/>
            </a:pPr>
            <a:r>
              <a:rPr b="0" i="0" lang="en-US" sz="2000" u="sng" cap="none" strike="noStrike">
                <a:solidFill>
                  <a:schemeClr val="hlink"/>
                </a:solidFill>
                <a:latin typeface="Arial"/>
                <a:ea typeface="Arial"/>
                <a:cs typeface="Arial"/>
                <a:sym typeface="Arial"/>
                <a:hlinkClick r:id="rId4"/>
              </a:rPr>
              <a:t>Notebook (GitHub URL)</a:t>
            </a:r>
            <a:endParaRPr b="0" i="0" sz="2000" u="none" cap="none" strike="noStrike">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45" name="Google Shape;14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descr="A screenshot of a computer&#10;&#10;Description automatically generated" id="146" name="Google Shape;146;p23"/>
          <p:cNvPicPr preferRelativeResize="0"/>
          <p:nvPr/>
        </p:nvPicPr>
        <p:blipFill rotWithShape="1">
          <a:blip r:embed="rId5">
            <a:alphaModFix/>
          </a:blip>
          <a:srcRect b="0" l="0" r="0" t="0"/>
          <a:stretch/>
        </p:blipFill>
        <p:spPr>
          <a:xfrm>
            <a:off x="5919376" y="1316736"/>
            <a:ext cx="5540944" cy="51084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